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91" r:id="rId3"/>
    <p:sldId id="260" r:id="rId4"/>
    <p:sldId id="276" r:id="rId5"/>
    <p:sldId id="261" r:id="rId6"/>
    <p:sldId id="277" r:id="rId7"/>
    <p:sldId id="278" r:id="rId8"/>
    <p:sldId id="279" r:id="rId9"/>
    <p:sldId id="280" r:id="rId10"/>
    <p:sldId id="292" r:id="rId11"/>
    <p:sldId id="281" r:id="rId12"/>
    <p:sldId id="259" r:id="rId13"/>
    <p:sldId id="286" r:id="rId14"/>
    <p:sldId id="288" r:id="rId15"/>
    <p:sldId id="290" r:id="rId16"/>
    <p:sldId id="272" r:id="rId17"/>
    <p:sldId id="287" r:id="rId18"/>
    <p:sldId id="270" r:id="rId19"/>
    <p:sldId id="271" r:id="rId20"/>
    <p:sldId id="273" r:id="rId21"/>
    <p:sldId id="274" r:id="rId22"/>
    <p:sldId id="282" r:id="rId23"/>
    <p:sldId id="283"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08080"/>
    <a:srgbClr val="EAEAEA"/>
    <a:srgbClr val="0000CC"/>
    <a:srgbClr val="33CCFF"/>
    <a:srgbClr val="000000"/>
    <a:srgbClr val="66FFFF"/>
    <a:srgbClr val="C7DAE7"/>
    <a:srgbClr val="AEC9DC"/>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0" autoAdjust="0"/>
    <p:restoredTop sz="94660"/>
  </p:normalViewPr>
  <p:slideViewPr>
    <p:cSldViewPr snapToGrid="0" showGuides="1">
      <p:cViewPr varScale="1">
        <p:scale>
          <a:sx n="66" d="100"/>
          <a:sy n="66" d="100"/>
        </p:scale>
        <p:origin x="-389"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EFD9-D9C3-4176-A887-38DE28DB9267}" type="datetimeFigureOut">
              <a:rPr lang="en-US" smtClean="0"/>
              <a:pPr/>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D632F-AADB-4F7E-946B-86A944B606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A22D8-7140-4F9A-B489-776914E28F6A}" type="slidenum">
              <a:rPr lang="en-US" altLang="zh-CN">
                <a:solidFill>
                  <a:prstClr val="black"/>
                </a:solidFill>
              </a:rPr>
              <a:pPr/>
              <a:t>1</a:t>
            </a:fld>
            <a:endParaRPr lang="en-US" altLang="zh-CN">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11</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zh-CN" altLang="en-US" smtClean="0">
              <a:ea typeface="宋体" pitchFamily="2" charset="-122"/>
            </a:endParaRPr>
          </a:p>
        </p:txBody>
      </p:sp>
      <p:sp>
        <p:nvSpPr>
          <p:cNvPr id="38916" name="Slide Number Placeholder 3"/>
          <p:cNvSpPr>
            <a:spLocks noGrp="1"/>
          </p:cNvSpPr>
          <p:nvPr>
            <p:ph type="sldNum" sz="quarter" idx="5"/>
          </p:nvPr>
        </p:nvSpPr>
        <p:spPr>
          <a:noFill/>
        </p:spPr>
        <p:txBody>
          <a:bodyPr/>
          <a:lstStyle/>
          <a:p>
            <a:fld id="{0FBCDC78-8618-4D11-8495-2BF43CCEE79C}" type="slidenum">
              <a:rPr lang="en-US" altLang="zh-CN"/>
              <a:pPr/>
              <a:t>12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zh-CN" altLang="en-US" smtClean="0">
              <a:ea typeface="宋体" pitchFamily="2" charset="-122"/>
            </a:endParaRPr>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3FC41E-EBE1-4D8E-B797-76A2C87C88B3}" type="slidenum">
              <a:rPr lang="en-US" altLang="zh-CN" sz="1200"/>
              <a:pPr algn="r"/>
              <a:t>16</a:t>
            </a:fld>
            <a:endParaRPr lang="en-US" altLang="zh-CN"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041CF5-9E97-4EF7-A4EE-352F06D05621}" type="slidenum">
              <a:rPr lang="en-US" altLang="zh-CN" sz="1200">
                <a:solidFill>
                  <a:srgbClr val="000000"/>
                </a:solidFill>
              </a:rPr>
              <a:pPr algn="r"/>
              <a:t>18</a:t>
            </a:fld>
            <a:endParaRPr lang="en-US" altLang="zh-CN" sz="120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zh-CN" altLang="en-US" smtClean="0">
                <a:ea typeface="宋体" pitchFamily="2" charset="-122"/>
              </a:rPr>
              <a:t>图中所示为蛋白质复合物</a:t>
            </a:r>
            <a:r>
              <a:rPr lang="en-US" altLang="zh-CN" smtClean="0">
                <a:ea typeface="宋体" pitchFamily="2" charset="-122"/>
              </a:rPr>
              <a:t>E7_C–Im7_C</a:t>
            </a:r>
            <a:r>
              <a:rPr lang="zh-CN" altLang="en-US" smtClean="0">
                <a:ea typeface="宋体" pitchFamily="2" charset="-122"/>
              </a:rPr>
              <a:t>的</a:t>
            </a:r>
            <a:r>
              <a:rPr lang="en-US" altLang="zh-CN" smtClean="0">
                <a:ea typeface="宋体" pitchFamily="2" charset="-122"/>
              </a:rPr>
              <a:t>MR</a:t>
            </a:r>
            <a:r>
              <a:rPr lang="zh-CN" altLang="en-US" smtClean="0">
                <a:ea typeface="宋体" pitchFamily="2" charset="-122"/>
              </a:rPr>
              <a:t>模型迭代过程。左边是由分子置换</a:t>
            </a:r>
            <a:r>
              <a:rPr lang="en-US" altLang="zh-CN" smtClean="0">
                <a:ea typeface="宋体" pitchFamily="2" charset="-122"/>
              </a:rPr>
              <a:t>(MR)</a:t>
            </a:r>
            <a:r>
              <a:rPr lang="zh-CN" altLang="en-US" smtClean="0">
                <a:ea typeface="宋体" pitchFamily="2" charset="-122"/>
              </a:rPr>
              <a:t>法求得的部分结构模型；右边是经过精修之后的“最终”模型。从</a:t>
            </a:r>
            <a:r>
              <a:rPr lang="en-US" altLang="zh-CN" smtClean="0">
                <a:ea typeface="宋体" pitchFamily="2" charset="-122"/>
              </a:rPr>
              <a:t>MR</a:t>
            </a:r>
            <a:r>
              <a:rPr lang="zh-CN" altLang="en-US" smtClean="0">
                <a:ea typeface="宋体" pitchFamily="2" charset="-122"/>
              </a:rPr>
              <a:t>模型出发用</a:t>
            </a:r>
            <a:r>
              <a:rPr lang="en-US" altLang="zh-CN" smtClean="0">
                <a:ea typeface="宋体" pitchFamily="2" charset="-122"/>
              </a:rPr>
              <a:t>ARP/wARP-DM</a:t>
            </a:r>
            <a:r>
              <a:rPr lang="zh-CN" altLang="en-US" smtClean="0">
                <a:ea typeface="宋体" pitchFamily="2" charset="-122"/>
              </a:rPr>
              <a:t>迭代，所得结构模型逐轮退化如图底部所示。及至第三轮还出现运行错误。但是，在</a:t>
            </a:r>
            <a:r>
              <a:rPr lang="en-US" altLang="zh-CN" smtClean="0">
                <a:ea typeface="宋体" pitchFamily="2" charset="-122"/>
              </a:rPr>
              <a:t>ARP/wARP</a:t>
            </a:r>
            <a:r>
              <a:rPr lang="zh-CN" altLang="en-US" smtClean="0">
                <a:ea typeface="宋体" pitchFamily="2" charset="-122"/>
              </a:rPr>
              <a:t>和</a:t>
            </a:r>
            <a:r>
              <a:rPr lang="en-US" altLang="zh-CN" smtClean="0">
                <a:ea typeface="宋体" pitchFamily="2" charset="-122"/>
              </a:rPr>
              <a:t>DM</a:t>
            </a:r>
            <a:r>
              <a:rPr lang="zh-CN" altLang="en-US" smtClean="0">
                <a:ea typeface="宋体" pitchFamily="2" charset="-122"/>
              </a:rPr>
              <a:t>之间加入</a:t>
            </a:r>
            <a:r>
              <a:rPr lang="en-US" altLang="zh-CN" smtClean="0">
                <a:ea typeface="宋体" pitchFamily="2" charset="-122"/>
              </a:rPr>
              <a:t>OASIS-2006</a:t>
            </a:r>
            <a:r>
              <a:rPr lang="zh-CN" altLang="en-US" smtClean="0">
                <a:ea typeface="宋体" pitchFamily="2" charset="-122"/>
              </a:rPr>
              <a:t>，则可以自动构建出相当于整体结构</a:t>
            </a:r>
            <a:r>
              <a:rPr lang="en-US" altLang="zh-CN" smtClean="0">
                <a:ea typeface="宋体" pitchFamily="2" charset="-122"/>
              </a:rPr>
              <a:t>90%</a:t>
            </a:r>
            <a:r>
              <a:rPr lang="zh-CN" altLang="en-US" smtClean="0">
                <a:ea typeface="宋体" pitchFamily="2" charset="-122"/>
              </a:rPr>
              <a:t>以上的结构模型，如图上部所示。</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zh-CN" altLang="en-US" smtClean="0">
              <a:ea typeface="宋体" pitchFamily="2" charset="-122"/>
            </a:endParaRPr>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545248-2764-4D60-981E-BE1E8D6E6954}" type="slidenum">
              <a:rPr lang="en-US" altLang="zh-CN" sz="1200"/>
              <a:pPr algn="r"/>
              <a:t>19</a:t>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4D632F-AADB-4F7E-946B-86A944B606D1}"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4D632F-AADB-4F7E-946B-86A944B606D1}"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3</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246488-BC35-4B27-8867-73787D24EFBD}" type="slidenum">
              <a:rPr lang="en-US" altLang="zh-CN" sz="1200">
                <a:solidFill>
                  <a:srgbClr val="000000"/>
                </a:solidFill>
              </a:rPr>
              <a:pPr algn="r"/>
              <a:t>4</a:t>
            </a:fld>
            <a:endParaRPr lang="en-US" altLang="zh-CN"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4D632F-AADB-4F7E-946B-86A944B606D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6</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7</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8</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3DF593-C7BF-4268-9154-82A03E3C5791}" type="slidenum">
              <a:rPr lang="en-US" altLang="zh-CN" sz="1200">
                <a:solidFill>
                  <a:srgbClr val="000000"/>
                </a:solidFill>
              </a:rPr>
              <a:pPr algn="r"/>
              <a:t>9</a:t>
            </a:fld>
            <a:endParaRPr lang="en-US" altLang="zh-CN"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tLang="zh-CN"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4D632F-AADB-4F7E-946B-86A944B606D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8FFA1B-4470-49AF-8BD8-693157365F6A}"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995FB6-C5F1-4653-AB03-A2AF3B1BB6FA}"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045EEE-6B3A-4554-B844-B28016A8CBC7}"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B98101-5D95-49CB-B85D-203E315A751A}"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9772A7-0E94-4CD0-B457-7A2E25AB8AE5}"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B00D13-B3B7-4BEF-A69C-502291B1D57E}"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3F4D6C-AE1D-4019-9B8A-C2743E01D117}"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1DEDB2F-4536-4F8E-95E5-3CB54D804580}"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6FFC49C-A9AE-491B-A5A4-C6BBFF762BB3}"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AE0BC8-BD87-41C5-A03C-E9F9A2E3C4D8}"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5F652C-6921-49DA-B3C3-2AC2C5070BFE}" type="slidenum">
              <a:rPr lang="en-US" altLang="zh-CN">
                <a:solidFill>
                  <a:srgbClr val="000000"/>
                </a:solidFill>
              </a:rPr>
              <a:pPr/>
              <a:t>‹#›</a:t>
            </a:fld>
            <a:endParaRPr lang="en-US" altLang="zh-CN">
              <a:solidFill>
                <a:srgbClr val="000000"/>
              </a:solidFill>
            </a:endParaRP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pPr>
            <a:fld id="{94A88223-1E9A-48A2-8A1C-3514612832E5}"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66FFFF"/>
        </a:solidFill>
        <a:effectLst/>
      </p:bgPr>
    </p:bg>
    <p:spTree>
      <p:nvGrpSpPr>
        <p:cNvPr id="1" name=""/>
        <p:cNvGrpSpPr/>
        <p:nvPr/>
      </p:nvGrpSpPr>
      <p:grpSpPr>
        <a:xfrm>
          <a:off x="0" y="0"/>
          <a:ext cx="0" cy="0"/>
          <a:chOff x="0" y="0"/>
          <a:chExt cx="0" cy="0"/>
        </a:xfrm>
      </p:grpSpPr>
      <p:grpSp>
        <p:nvGrpSpPr>
          <p:cNvPr id="6" name="Group 5"/>
          <p:cNvGrpSpPr/>
          <p:nvPr/>
        </p:nvGrpSpPr>
        <p:grpSpPr>
          <a:xfrm>
            <a:off x="115892" y="495898"/>
            <a:ext cx="8912224" cy="5837254"/>
            <a:chOff x="115892" y="495898"/>
            <a:chExt cx="8912224" cy="5837254"/>
          </a:xfrm>
        </p:grpSpPr>
        <p:sp>
          <p:nvSpPr>
            <p:cNvPr id="65539" name="Text Box 3"/>
            <p:cNvSpPr txBox="1">
              <a:spLocks noChangeArrowheads="1"/>
            </p:cNvSpPr>
            <p:nvPr/>
          </p:nvSpPr>
          <p:spPr bwMode="auto">
            <a:xfrm>
              <a:off x="115892" y="495898"/>
              <a:ext cx="8912224" cy="1938343"/>
            </a:xfrm>
            <a:prstGeom prst="rect">
              <a:avLst/>
            </a:prstGeom>
            <a:noFill/>
            <a:ln w="9525">
              <a:noFill/>
              <a:miter lim="800000"/>
              <a:headEnd/>
              <a:tailEnd/>
            </a:ln>
            <a:effectLst>
              <a:outerShdw dist="125724" dir="2700000" algn="ctr" rotWithShape="0">
                <a:srgbClr val="7EBCE6">
                  <a:alpha val="50000"/>
                </a:srgbClr>
              </a:outerShdw>
            </a:effectLst>
          </p:spPr>
          <p:txBody>
            <a:bodyPr wrap="square">
              <a:spAutoFit/>
            </a:bodyPr>
            <a:lstStyle/>
            <a:p>
              <a:pPr algn="ctr" fontAlgn="base">
                <a:spcBef>
                  <a:spcPct val="0"/>
                </a:spcBef>
                <a:spcAft>
                  <a:spcPct val="0"/>
                </a:spcAft>
              </a:pPr>
              <a:r>
                <a:rPr lang="en-US" altLang="zh-CN" sz="6000" b="1" i="1" dirty="0" smtClean="0">
                  <a:solidFill>
                    <a:srgbClr val="FF0000"/>
                  </a:solidFill>
                  <a:latin typeface="Times New Roman" pitchFamily="18" charset="0"/>
                </a:rPr>
                <a:t>Diffraction phasing </a:t>
              </a:r>
            </a:p>
            <a:p>
              <a:pPr algn="ctr" fontAlgn="base">
                <a:spcBef>
                  <a:spcPct val="0"/>
                </a:spcBef>
                <a:spcAft>
                  <a:spcPct val="0"/>
                </a:spcAft>
              </a:pPr>
              <a:r>
                <a:rPr lang="en-US" altLang="zh-CN" sz="6000" b="1" i="1" dirty="0" smtClean="0">
                  <a:solidFill>
                    <a:srgbClr val="FF0000"/>
                  </a:solidFill>
                  <a:latin typeface="Times New Roman" pitchFamily="18" charset="0"/>
                </a:rPr>
                <a:t>for </a:t>
              </a:r>
              <a:r>
                <a:rPr lang="en-US" altLang="zh-CN" sz="6000" b="1" i="1" dirty="0" err="1" smtClean="0">
                  <a:solidFill>
                    <a:srgbClr val="FF0000"/>
                  </a:solidFill>
                  <a:latin typeface="Times New Roman" pitchFamily="18" charset="0"/>
                </a:rPr>
                <a:t>nano</a:t>
              </a:r>
              <a:r>
                <a:rPr lang="en-US" altLang="zh-CN" sz="6000" b="1" i="1" dirty="0" smtClean="0">
                  <a:solidFill>
                    <a:srgbClr val="FF0000"/>
                  </a:solidFill>
                  <a:latin typeface="Times New Roman" pitchFamily="18" charset="0"/>
                </a:rPr>
                <a:t>-crystals/particles</a:t>
              </a:r>
              <a:endParaRPr lang="en-US" altLang="zh-CN" sz="6000" b="1" dirty="0">
                <a:solidFill>
                  <a:srgbClr val="003399"/>
                </a:solidFill>
                <a:ea typeface="楷体_GB2312" pitchFamily="49" charset="-122"/>
              </a:endParaRPr>
            </a:p>
          </p:txBody>
        </p:sp>
        <p:sp>
          <p:nvSpPr>
            <p:cNvPr id="65540" name="Rectangle 4"/>
            <p:cNvSpPr>
              <a:spLocks noChangeArrowheads="1"/>
            </p:cNvSpPr>
            <p:nvPr/>
          </p:nvSpPr>
          <p:spPr bwMode="auto">
            <a:xfrm>
              <a:off x="388942" y="2793017"/>
              <a:ext cx="8364537" cy="3540135"/>
            </a:xfrm>
            <a:prstGeom prst="rect">
              <a:avLst/>
            </a:prstGeom>
            <a:noFill/>
            <a:ln w="9525">
              <a:noFill/>
              <a:miter lim="800000"/>
              <a:headEnd/>
              <a:tailEnd/>
            </a:ln>
            <a:effectLst>
              <a:outerShdw dist="17961" dir="2700000" algn="ctr" rotWithShape="0">
                <a:schemeClr val="bg1">
                  <a:alpha val="74997"/>
                </a:schemeClr>
              </a:outerShdw>
            </a:effectLst>
          </p:spPr>
          <p:txBody>
            <a:bodyPr>
              <a:spAutoFit/>
            </a:bodyPr>
            <a:lstStyle/>
            <a:p>
              <a:pPr algn="ctr" fontAlgn="base">
                <a:spcBef>
                  <a:spcPct val="0"/>
                </a:spcBef>
                <a:spcAft>
                  <a:spcPct val="0"/>
                </a:spcAft>
              </a:pPr>
              <a:r>
                <a:rPr lang="en-US" altLang="zh-CN" sz="3200" b="1" i="1" dirty="0">
                  <a:solidFill>
                    <a:srgbClr val="5982D5"/>
                  </a:solidFill>
                  <a:latin typeface="Times New Roman" pitchFamily="18" charset="0"/>
                  <a:ea typeface="楷体_GB2312" pitchFamily="49" charset="-122"/>
                </a:rPr>
                <a:t>Research group on </a:t>
              </a:r>
            </a:p>
            <a:p>
              <a:pPr algn="ctr" fontAlgn="base">
                <a:spcBef>
                  <a:spcPct val="0"/>
                </a:spcBef>
                <a:spcAft>
                  <a:spcPct val="0"/>
                </a:spcAft>
              </a:pPr>
              <a:r>
                <a:rPr lang="en-US" altLang="zh-CN" sz="3200" b="1" i="1" dirty="0">
                  <a:solidFill>
                    <a:srgbClr val="5982D5"/>
                  </a:solidFill>
                  <a:latin typeface="Times New Roman" pitchFamily="18" charset="0"/>
                  <a:ea typeface="楷体_GB2312" pitchFamily="49" charset="-122"/>
                </a:rPr>
                <a:t>Methods of Solving Crystal </a:t>
              </a:r>
              <a:r>
                <a:rPr lang="en-US" altLang="zh-CN" sz="3200" b="1" i="1" dirty="0" smtClean="0">
                  <a:solidFill>
                    <a:srgbClr val="5982D5"/>
                  </a:solidFill>
                  <a:latin typeface="Times New Roman" pitchFamily="18" charset="0"/>
                  <a:ea typeface="楷体_GB2312" pitchFamily="49" charset="-122"/>
                </a:rPr>
                <a:t>Structures</a:t>
              </a:r>
            </a:p>
            <a:p>
              <a:pPr algn="ctr" fontAlgn="base">
                <a:spcBef>
                  <a:spcPct val="0"/>
                </a:spcBef>
                <a:spcAft>
                  <a:spcPct val="0"/>
                </a:spcAft>
              </a:pPr>
              <a:endParaRPr lang="en-US" altLang="zh-CN" sz="3200" b="1" i="1" dirty="0">
                <a:solidFill>
                  <a:srgbClr val="5982D5"/>
                </a:solidFill>
                <a:latin typeface="Times New Roman" pitchFamily="18" charset="0"/>
                <a:ea typeface="楷体_GB2312" pitchFamily="49" charset="-122"/>
              </a:endParaRPr>
            </a:p>
            <a:p>
              <a:pPr algn="ctr" fontAlgn="base">
                <a:spcBef>
                  <a:spcPct val="0"/>
                </a:spcBef>
                <a:spcAft>
                  <a:spcPct val="0"/>
                </a:spcAft>
              </a:pPr>
              <a:endParaRPr lang="en-US" altLang="zh-CN" sz="3200" b="1" i="1" dirty="0">
                <a:solidFill>
                  <a:srgbClr val="5982D5"/>
                </a:solidFill>
                <a:latin typeface="Times New Roman" pitchFamily="18" charset="0"/>
                <a:ea typeface="楷体_GB2312" pitchFamily="49" charset="-122"/>
              </a:endParaRPr>
            </a:p>
            <a:p>
              <a:pPr algn="ctr" fontAlgn="base">
                <a:spcBef>
                  <a:spcPct val="0"/>
                </a:spcBef>
                <a:spcAft>
                  <a:spcPct val="0"/>
                </a:spcAft>
              </a:pPr>
              <a:endParaRPr lang="en-US" altLang="zh-CN" sz="3200" b="1" i="1" dirty="0">
                <a:solidFill>
                  <a:srgbClr val="5982D5"/>
                </a:solidFill>
                <a:latin typeface="Times New Roman" pitchFamily="18" charset="0"/>
                <a:ea typeface="楷体_GB2312" pitchFamily="49" charset="-122"/>
              </a:endParaRPr>
            </a:p>
            <a:p>
              <a:pPr algn="ctr" fontAlgn="base">
                <a:spcBef>
                  <a:spcPct val="0"/>
                </a:spcBef>
                <a:spcAft>
                  <a:spcPct val="0"/>
                </a:spcAft>
              </a:pPr>
              <a:endParaRPr lang="en-US" altLang="zh-CN" sz="3200" b="1" i="1" dirty="0">
                <a:solidFill>
                  <a:srgbClr val="5982D5"/>
                </a:solidFill>
                <a:latin typeface="Times New Roman" pitchFamily="18" charset="0"/>
                <a:ea typeface="楷体_GB2312" pitchFamily="49" charset="-122"/>
              </a:endParaRPr>
            </a:p>
            <a:p>
              <a:pPr algn="ctr" fontAlgn="base">
                <a:spcBef>
                  <a:spcPct val="0"/>
                </a:spcBef>
                <a:spcAft>
                  <a:spcPct val="0"/>
                </a:spcAft>
              </a:pPr>
              <a:r>
                <a:rPr lang="en-US" altLang="zh-CN" sz="3200" b="1" i="1" dirty="0">
                  <a:solidFill>
                    <a:srgbClr val="5982D5"/>
                  </a:solidFill>
                  <a:latin typeface="Times New Roman" pitchFamily="18" charset="0"/>
                  <a:ea typeface="楷体_GB2312" pitchFamily="49" charset="-122"/>
                </a:rPr>
                <a:t>URL:  http://cryst.iphy.ac.cn</a:t>
              </a:r>
            </a:p>
          </p:txBody>
        </p:sp>
      </p:grpSp>
      <p:sp>
        <p:nvSpPr>
          <p:cNvPr id="5130" name="Rectangle 10"/>
          <p:cNvSpPr>
            <a:spLocks noChangeArrowheads="1"/>
          </p:cNvSpPr>
          <p:nvPr/>
        </p:nvSpPr>
        <p:spPr bwMode="auto">
          <a:xfrm>
            <a:off x="788988" y="4005981"/>
            <a:ext cx="7559675" cy="1569660"/>
          </a:xfrm>
          <a:prstGeom prst="rect">
            <a:avLst/>
          </a:prstGeom>
          <a:noFill/>
          <a:ln w="9525">
            <a:noFill/>
            <a:miter lim="800000"/>
            <a:headEnd/>
            <a:tailEnd/>
          </a:ln>
          <a:effectLst>
            <a:outerShdw dist="71842" dir="2700000" algn="ctr" rotWithShape="0">
              <a:srgbClr val="96C8EA">
                <a:alpha val="50000"/>
              </a:srgbClr>
            </a:outerShdw>
          </a:effectLst>
        </p:spPr>
        <p:txBody>
          <a:bodyPr>
            <a:spAutoFit/>
          </a:bodyPr>
          <a:lstStyle/>
          <a:p>
            <a:pPr algn="ctr" fontAlgn="base">
              <a:spcBef>
                <a:spcPct val="0"/>
              </a:spcBef>
              <a:spcAft>
                <a:spcPct val="0"/>
              </a:spcAft>
            </a:pPr>
            <a:r>
              <a:rPr lang="en-US" altLang="zh-CN" sz="3200" b="1" i="1" dirty="0">
                <a:solidFill>
                  <a:srgbClr val="003399"/>
                </a:solidFill>
                <a:latin typeface="Times New Roman" pitchFamily="18" charset="0"/>
                <a:ea typeface="楷体_GB2312" pitchFamily="49" charset="-122"/>
              </a:rPr>
              <a:t>Institute of Physics </a:t>
            </a:r>
          </a:p>
          <a:p>
            <a:pPr algn="ctr" fontAlgn="base">
              <a:spcBef>
                <a:spcPct val="0"/>
              </a:spcBef>
              <a:spcAft>
                <a:spcPct val="0"/>
              </a:spcAft>
            </a:pPr>
            <a:r>
              <a:rPr lang="en-US" altLang="zh-CN" sz="3200" b="1" i="1" dirty="0">
                <a:solidFill>
                  <a:srgbClr val="003399"/>
                </a:solidFill>
                <a:latin typeface="Times New Roman" pitchFamily="18" charset="0"/>
                <a:ea typeface="楷体_GB2312" pitchFamily="49" charset="-122"/>
              </a:rPr>
              <a:t>Chinese Academy of Sciences</a:t>
            </a:r>
          </a:p>
          <a:p>
            <a:pPr algn="ctr" fontAlgn="base">
              <a:spcBef>
                <a:spcPct val="0"/>
              </a:spcBef>
              <a:spcAft>
                <a:spcPct val="0"/>
              </a:spcAft>
            </a:pPr>
            <a:r>
              <a:rPr lang="en-US" altLang="zh-CN" sz="3200" b="1" i="1" dirty="0">
                <a:solidFill>
                  <a:srgbClr val="003399"/>
                </a:solidFill>
                <a:latin typeface="Times New Roman" pitchFamily="18" charset="0"/>
                <a:ea typeface="楷体_GB2312" pitchFamily="49" charset="-122"/>
              </a:rPr>
              <a:t>Beijing 100190, P.R. China</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3" name="Cloud 2"/>
          <p:cNvSpPr/>
          <p:nvPr/>
        </p:nvSpPr>
        <p:spPr bwMode="auto">
          <a:xfrm>
            <a:off x="0" y="517966"/>
            <a:ext cx="9144000" cy="582206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2" name="Rectangle 1"/>
          <p:cNvSpPr/>
          <p:nvPr/>
        </p:nvSpPr>
        <p:spPr>
          <a:xfrm>
            <a:off x="312525" y="2250734"/>
            <a:ext cx="8831475" cy="2375009"/>
          </a:xfrm>
          <a:prstGeom prst="rect">
            <a:avLst/>
          </a:prstGeom>
        </p:spPr>
        <p:txBody>
          <a:bodyPr wrap="square">
            <a:spAutoFit/>
          </a:bodyPr>
          <a:lstStyle/>
          <a:p>
            <a:pPr>
              <a:lnSpc>
                <a:spcPts val="6000"/>
              </a:lnSpc>
              <a:defRPr/>
            </a:pPr>
            <a:r>
              <a:rPr lang="en-US" altLang="zh-CN" sz="4000" b="1" i="1" dirty="0" smtClean="0">
                <a:solidFill>
                  <a:srgbClr val="0000FF"/>
                </a:solidFill>
                <a:effectLst>
                  <a:outerShdw dist="76200" dir="2700000" algn="tl">
                    <a:srgbClr val="CEE3EA"/>
                  </a:outerShdw>
                </a:effectLst>
                <a:latin typeface="Times New Roman" pitchFamily="18" charset="0"/>
                <a:cs typeface="Times New Roman" pitchFamily="18" charset="0"/>
              </a:rPr>
              <a:t>       </a:t>
            </a:r>
            <a:r>
              <a:rPr lang="en-US" altLang="zh-CN" sz="4000" b="1" i="1" dirty="0" smtClean="0">
                <a:solidFill>
                  <a:srgbClr val="0000CC"/>
                </a:solidFill>
                <a:effectLst>
                  <a:outerShdw dist="76200" dir="2700000" algn="tl">
                    <a:srgbClr val="CEE3EA"/>
                  </a:outerShdw>
                </a:effectLst>
                <a:latin typeface="Times New Roman" pitchFamily="18" charset="0"/>
                <a:cs typeface="Times New Roman" pitchFamily="18" charset="0"/>
              </a:rPr>
              <a:t>Adding some constraints in either  </a:t>
            </a:r>
          </a:p>
          <a:p>
            <a:pPr>
              <a:lnSpc>
                <a:spcPts val="6000"/>
              </a:lnSpc>
              <a:defRPr/>
            </a:pPr>
            <a:r>
              <a:rPr lang="en-US" altLang="zh-CN" sz="4000" b="1" i="1" dirty="0" smtClean="0">
                <a:solidFill>
                  <a:srgbClr val="0000CC"/>
                </a:solidFill>
                <a:effectLst>
                  <a:outerShdw dist="76200" dir="2700000" algn="tl">
                    <a:srgbClr val="CEE3EA"/>
                  </a:outerShdw>
                </a:effectLst>
                <a:latin typeface="Times New Roman" pitchFamily="18" charset="0"/>
                <a:cs typeface="Times New Roman" pitchFamily="18" charset="0"/>
              </a:rPr>
              <a:t>    real or reciprocal space leads to a </a:t>
            </a:r>
          </a:p>
          <a:p>
            <a:pPr>
              <a:lnSpc>
                <a:spcPts val="6000"/>
              </a:lnSpc>
              <a:defRPr/>
            </a:pPr>
            <a:r>
              <a:rPr lang="en-US" altLang="zh-CN" sz="4000" b="1" i="1" dirty="0" smtClean="0">
                <a:solidFill>
                  <a:srgbClr val="0000CC"/>
                </a:solidFill>
                <a:effectLst>
                  <a:outerShdw dist="76200" dir="2700000" algn="tl">
                    <a:srgbClr val="CEE3EA"/>
                  </a:outerShdw>
                </a:effectLst>
                <a:latin typeface="Times New Roman" pitchFamily="18" charset="0"/>
                <a:cs typeface="Times New Roman" pitchFamily="18" charset="0"/>
              </a:rPr>
              <a:t>        chance of improvement.</a:t>
            </a:r>
            <a:endParaRPr lang="en-US" altLang="zh-CN" sz="4000" b="1" i="1" dirty="0">
              <a:solidFill>
                <a:srgbClr val="0000CC"/>
              </a:solidFill>
              <a:effectLst>
                <a:outerShdw dist="76200" dir="2700000" algn="tl">
                  <a:srgbClr val="CEE3EA"/>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6790" y="222420"/>
            <a:ext cx="8582195" cy="6394501"/>
            <a:chOff x="276790" y="113560"/>
            <a:chExt cx="8582195" cy="6394501"/>
          </a:xfrm>
        </p:grpSpPr>
        <p:grpSp>
          <p:nvGrpSpPr>
            <p:cNvPr id="3" name="Group 2"/>
            <p:cNvGrpSpPr>
              <a:grpSpLocks/>
            </p:cNvGrpSpPr>
            <p:nvPr/>
          </p:nvGrpSpPr>
          <p:grpSpPr bwMode="auto">
            <a:xfrm>
              <a:off x="479426" y="1783661"/>
              <a:ext cx="8181975" cy="4724400"/>
              <a:chOff x="265" y="991"/>
              <a:chExt cx="5154" cy="2976"/>
            </a:xfrm>
          </p:grpSpPr>
          <p:sp>
            <p:nvSpPr>
              <p:cNvPr id="20484" name="AutoShape 3"/>
              <p:cNvSpPr>
                <a:spLocks noChangeArrowheads="1"/>
              </p:cNvSpPr>
              <p:nvPr/>
            </p:nvSpPr>
            <p:spPr bwMode="auto">
              <a:xfrm>
                <a:off x="265" y="1836"/>
                <a:ext cx="2925"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smtClean="0">
                    <a:solidFill>
                      <a:srgbClr val="0099FF"/>
                    </a:solidFill>
                    <a:latin typeface="Times New Roman" pitchFamily="18" charset="0"/>
                    <a:cs typeface="Times New Roman" pitchFamily="18" charset="0"/>
                  </a:rPr>
                  <a:t>replacing </a:t>
                </a:r>
                <a:r>
                  <a:rPr lang="en-US" altLang="zh-CN" sz="3600" b="1" i="1" dirty="0">
                    <a:solidFill>
                      <a:srgbClr val="0099FF"/>
                    </a:solidFill>
                    <a:latin typeface="Times New Roman" pitchFamily="18" charset="0"/>
                    <a:cs typeface="Times New Roman" pitchFamily="18" charset="0"/>
                  </a:rPr>
                  <a:t>|</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a:solidFill>
                      <a:srgbClr val="0099FF"/>
                    </a:solidFill>
                    <a:latin typeface="Times New Roman" pitchFamily="18" charset="0"/>
                    <a:cs typeface="Times New Roman" pitchFamily="18" charset="0"/>
                  </a:rPr>
                  <a:t>| </a:t>
                </a:r>
              </a:p>
              <a:p>
                <a:pPr algn="ctr"/>
                <a:r>
                  <a:rPr lang="en-US" altLang="zh-CN" sz="3600" b="1" i="1" dirty="0" smtClean="0">
                    <a:solidFill>
                      <a:srgbClr val="0099FF"/>
                    </a:solidFill>
                    <a:latin typeface="Times New Roman" pitchFamily="18" charset="0"/>
                    <a:cs typeface="Times New Roman" pitchFamily="18" charset="0"/>
                  </a:rPr>
                  <a:t>no modification to </a:t>
                </a:r>
                <a:r>
                  <a:rPr lang="en-US" altLang="zh-CN" sz="3600" b="1" i="1" dirty="0" smtClean="0">
                    <a:solidFill>
                      <a:srgbClr val="3399FF"/>
                    </a:solidFill>
                    <a:latin typeface="Symbol" pitchFamily="18" charset="2"/>
                    <a:cs typeface="Times New Roman" pitchFamily="18" charset="0"/>
                  </a:rPr>
                  <a:t>j</a:t>
                </a:r>
                <a:endParaRPr lang="en-US" altLang="zh-CN" sz="3600" b="1" i="1" dirty="0">
                  <a:solidFill>
                    <a:srgbClr val="3399FF"/>
                  </a:solidFill>
                  <a:latin typeface="Symbol" pitchFamily="18" charset="2"/>
                  <a:cs typeface="Times New Roman" pitchFamily="18" charset="0"/>
                </a:endParaRP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dirty="0">
                    <a:solidFill>
                      <a:srgbClr val="FF3300"/>
                    </a:solidFill>
                    <a:latin typeface="Times New Roman" pitchFamily="18" charset="0"/>
                    <a:cs typeface="Times New Roman" pitchFamily="18" charset="0"/>
                  </a:rPr>
                  <a:t>Real space</a:t>
                </a:r>
                <a:r>
                  <a:rPr lang="zh-CN" altLang="en-US" sz="3600" b="1" i="1" dirty="0">
                    <a:solidFill>
                      <a:srgbClr val="FF3300"/>
                    </a:solidFill>
                    <a:latin typeface="Times New Roman" pitchFamily="18" charset="0"/>
                    <a:ea typeface="楷体" pitchFamily="49" charset="-128"/>
                  </a:rPr>
                  <a:t>：</a:t>
                </a:r>
              </a:p>
              <a:p>
                <a:pPr algn="ctr"/>
                <a:endParaRPr lang="zh-CN" altLang="en-US" sz="1200" b="1" i="1" dirty="0">
                  <a:solidFill>
                    <a:srgbClr val="FF3300"/>
                  </a:solidFill>
                  <a:latin typeface="Times New Roman" pitchFamily="18" charset="0"/>
                  <a:ea typeface="楷体" pitchFamily="49" charset="-128"/>
                </a:endParaRPr>
              </a:p>
              <a:p>
                <a:pPr algn="ctr"/>
                <a:r>
                  <a:rPr lang="en-US" altLang="zh-CN" sz="3600" b="1" i="1" dirty="0">
                    <a:solidFill>
                      <a:srgbClr val="FF9900"/>
                    </a:solidFill>
                    <a:latin typeface="Times New Roman" pitchFamily="18" charset="0"/>
                    <a:cs typeface="Times New Roman" pitchFamily="18" charset="0"/>
                  </a:rPr>
                  <a:t>modifying </a:t>
                </a:r>
                <a:r>
                  <a:rPr lang="en-US" altLang="zh-CN" sz="3600" b="1" i="1" dirty="0" err="1" smtClean="0">
                    <a:solidFill>
                      <a:srgbClr val="FF9900"/>
                    </a:solidFill>
                    <a:latin typeface="Symbol" pitchFamily="18" charset="2"/>
                    <a:cs typeface="Times New Roman" pitchFamily="18" charset="0"/>
                  </a:rPr>
                  <a:t>r</a:t>
                </a:r>
                <a:r>
                  <a:rPr lang="en-US" altLang="zh-CN" sz="3600" b="1" i="1" dirty="0" err="1" smtClean="0">
                    <a:solidFill>
                      <a:srgbClr val="FF9900"/>
                    </a:solidFill>
                    <a:latin typeface="Times New Roman" pitchFamily="18" charset="0"/>
                    <a:cs typeface="Times New Roman" pitchFamily="18" charset="0"/>
                  </a:rPr>
                  <a:t>(</a:t>
                </a:r>
                <a:r>
                  <a:rPr lang="en-US" altLang="zh-CN" sz="3600" b="1" i="1" dirty="0" err="1">
                    <a:solidFill>
                      <a:srgbClr val="FF9900"/>
                    </a:solidFill>
                    <a:latin typeface="Times New Roman" pitchFamily="18" charset="0"/>
                    <a:cs typeface="Times New Roman" pitchFamily="18" charset="0"/>
                  </a:rPr>
                  <a:t>r</a:t>
                </a:r>
                <a:r>
                  <a:rPr lang="en-US" altLang="zh-CN" sz="3600" b="1" i="1" dirty="0">
                    <a:solidFill>
                      <a:srgbClr val="FF9900"/>
                    </a:solidFill>
                    <a:latin typeface="Times New Roman" pitchFamily="18" charset="0"/>
                    <a:cs typeface="Times New Roman" pitchFamily="18" charset="0"/>
                  </a:rPr>
                  <a:t>)</a:t>
                </a:r>
                <a:endParaRPr lang="en-US" altLang="zh-CN" sz="3600" b="1" i="1" dirty="0">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905" y="991"/>
                <a:ext cx="2384"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7" y="3079"/>
                <a:ext cx="2716" cy="105"/>
              </a:xfrm>
              <a:prstGeom prst="bentConnector4">
                <a:avLst>
                  <a:gd name="adj1" fmla="val -160"/>
                  <a:gd name="adj2" fmla="val 478774"/>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76790" y="113560"/>
              <a:ext cx="8582195" cy="1446550"/>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r>
                <a:rPr lang="en-US" altLang="zh-CN" sz="4000" b="1" i="1" dirty="0" smtClean="0">
                  <a:solidFill>
                    <a:srgbClr val="FF6600"/>
                  </a:solidFill>
                  <a:latin typeface="Times New Roman" pitchFamily="18" charset="0"/>
                </a:rPr>
                <a:t>Oversampling Phasing</a:t>
              </a:r>
            </a:p>
            <a:p>
              <a:pPr algn="ctr"/>
              <a:r>
                <a:rPr lang="en-US" altLang="zh-CN" sz="2400" b="1" i="1" dirty="0" smtClean="0">
                  <a:solidFill>
                    <a:srgbClr val="A6A6A6"/>
                  </a:solidFill>
                  <a:latin typeface="Times New Roman" pitchFamily="18" charset="0"/>
                </a:rPr>
                <a:t>Reference: J. Miao, K.O. Hodgson &amp; D. Sayre, </a:t>
              </a:r>
            </a:p>
            <a:p>
              <a:pPr algn="ctr"/>
              <a:r>
                <a:rPr lang="en-US" altLang="zh-CN" sz="2400" b="1" i="1" dirty="0" smtClean="0">
                  <a:solidFill>
                    <a:srgbClr val="A6A6A6"/>
                  </a:solidFill>
                  <a:latin typeface="Times New Roman" pitchFamily="18" charset="0"/>
                </a:rPr>
                <a:t>PNAS, </a:t>
              </a:r>
              <a:r>
                <a:rPr lang="en-US" altLang="zh-CN" sz="2400" b="1" i="1" u="sng" dirty="0" smtClean="0">
                  <a:solidFill>
                    <a:srgbClr val="A6A6A6"/>
                  </a:solidFill>
                  <a:latin typeface="Times New Roman" pitchFamily="18" charset="0"/>
                </a:rPr>
                <a:t>98</a:t>
              </a:r>
              <a:r>
                <a:rPr lang="en-US" altLang="zh-CN" sz="2400" b="1" i="1" dirty="0" smtClean="0">
                  <a:solidFill>
                    <a:srgbClr val="A6A6A6"/>
                  </a:solidFill>
                  <a:latin typeface="Times New Roman" pitchFamily="18" charset="0"/>
                </a:rPr>
                <a:t>, 6641-6645 (2001)</a:t>
              </a:r>
            </a:p>
          </p:txBody>
        </p:sp>
      </p:grpSp>
      <p:sp>
        <p:nvSpPr>
          <p:cNvPr id="11" name="Rounded Rectangular Callout 10"/>
          <p:cNvSpPr/>
          <p:nvPr/>
        </p:nvSpPr>
        <p:spPr bwMode="auto">
          <a:xfrm>
            <a:off x="3584759" y="5159824"/>
            <a:ext cx="5050971" cy="1614381"/>
          </a:xfrm>
          <a:prstGeom prst="wedgeRoundRectCallout">
            <a:avLst>
              <a:gd name="adj1" fmla="val 35753"/>
              <a:gd name="adj2" fmla="val -63065"/>
              <a:gd name="adj3" fmla="val 16667"/>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altLang="zh-CN" sz="2800" b="1" i="1" dirty="0" smtClean="0">
                <a:solidFill>
                  <a:srgbClr val="0000CC"/>
                </a:solidFill>
                <a:latin typeface="Times New Roman" pitchFamily="18" charset="0"/>
              </a:rPr>
              <a:t>Two constraints are applied:</a:t>
            </a:r>
          </a:p>
          <a:p>
            <a:pPr algn="just" fontAlgn="base">
              <a:spcBef>
                <a:spcPct val="0"/>
              </a:spcBef>
              <a:spcAft>
                <a:spcPct val="0"/>
              </a:spcAft>
            </a:pPr>
            <a:endParaRPr lang="en-US" altLang="zh-CN" sz="1200" b="1" i="1" dirty="0" smtClean="0">
              <a:solidFill>
                <a:srgbClr val="0000CC"/>
              </a:solidFill>
              <a:latin typeface="Times New Roman" pitchFamily="18" charset="0"/>
            </a:endParaRPr>
          </a:p>
          <a:p>
            <a:r>
              <a:rPr lang="en-US" altLang="zh-CN" sz="2400" b="1" i="1" dirty="0" smtClean="0">
                <a:solidFill>
                  <a:srgbClr val="0099FF"/>
                </a:solidFill>
                <a:latin typeface="Times New Roman" pitchFamily="18" charset="0"/>
                <a:hlinkClick r:id="rId3" action="ppaction://hlinksldjump"/>
              </a:rPr>
              <a:t>1.</a:t>
            </a:r>
            <a:r>
              <a:rPr lang="en-US" altLang="zh-CN" sz="2400" b="1" i="1" dirty="0" smtClean="0">
                <a:solidFill>
                  <a:srgbClr val="0099FF"/>
                </a:solidFill>
                <a:latin typeface="Times New Roman" pitchFamily="18" charset="0"/>
              </a:rPr>
              <a:t> outside the finite support: </a:t>
            </a:r>
            <a:r>
              <a:rPr lang="en-US" altLang="zh-CN" sz="2400" b="1" i="1" dirty="0" err="1" smtClean="0">
                <a:solidFill>
                  <a:srgbClr val="0099FF"/>
                </a:solidFill>
                <a:latin typeface="Symbol" pitchFamily="18" charset="2"/>
              </a:rPr>
              <a:t>r</a:t>
            </a:r>
            <a:r>
              <a:rPr lang="en-US" altLang="zh-CN" sz="2400" b="1" dirty="0" err="1" smtClean="0">
                <a:solidFill>
                  <a:srgbClr val="0099FF"/>
                </a:solidFill>
                <a:latin typeface="Times New Roman" pitchFamily="18" charset="0"/>
              </a:rPr>
              <a:t>(r</a:t>
            </a:r>
            <a:r>
              <a:rPr lang="en-US" altLang="zh-CN" sz="2400" b="1" dirty="0" smtClean="0">
                <a:solidFill>
                  <a:srgbClr val="0099FF"/>
                </a:solidFill>
                <a:latin typeface="Times New Roman" pitchFamily="18" charset="0"/>
              </a:rPr>
              <a:t>) </a:t>
            </a:r>
            <a:r>
              <a:rPr lang="en-US" altLang="zh-CN" sz="2400" dirty="0" smtClean="0">
                <a:solidFill>
                  <a:srgbClr val="0099FF"/>
                </a:solidFill>
                <a:latin typeface="Symbol" pitchFamily="18" charset="2"/>
              </a:rPr>
              <a:t>= 0 </a:t>
            </a:r>
          </a:p>
          <a:p>
            <a:r>
              <a:rPr lang="en-US" altLang="zh-CN" sz="2400" b="1" i="1" dirty="0" smtClean="0">
                <a:solidFill>
                  <a:srgbClr val="0099FF"/>
                </a:solidFill>
                <a:latin typeface="Times New Roman" pitchFamily="18" charset="0"/>
                <a:hlinkClick r:id="rId4" action="ppaction://hlinksldjump"/>
              </a:rPr>
              <a:t>2.</a:t>
            </a:r>
            <a:r>
              <a:rPr lang="en-US" altLang="zh-CN" sz="2400" b="1" i="1" dirty="0" smtClean="0">
                <a:solidFill>
                  <a:srgbClr val="0099FF"/>
                </a:solidFill>
                <a:latin typeface="Times New Roman" pitchFamily="18" charset="0"/>
              </a:rPr>
              <a:t> within the finite support: </a:t>
            </a:r>
            <a:r>
              <a:rPr lang="en-US" altLang="zh-CN" sz="2400" b="1" i="1" dirty="0" err="1" smtClean="0">
                <a:solidFill>
                  <a:srgbClr val="0099FF"/>
                </a:solidFill>
                <a:latin typeface="Symbol" pitchFamily="18" charset="2"/>
              </a:rPr>
              <a:t>r</a:t>
            </a:r>
            <a:r>
              <a:rPr lang="en-US" altLang="zh-CN" sz="2400" b="1" dirty="0" err="1" smtClean="0">
                <a:solidFill>
                  <a:srgbClr val="0099FF"/>
                </a:solidFill>
                <a:latin typeface="Times New Roman" pitchFamily="18" charset="0"/>
              </a:rPr>
              <a:t>(r</a:t>
            </a:r>
            <a:r>
              <a:rPr lang="en-US" altLang="zh-CN" sz="2400" b="1" dirty="0" smtClean="0">
                <a:solidFill>
                  <a:srgbClr val="0099FF"/>
                </a:solidFill>
                <a:latin typeface="Times New Roman" pitchFamily="18" charset="0"/>
              </a:rPr>
              <a:t>) </a:t>
            </a:r>
            <a:r>
              <a:rPr lang="en-US" altLang="zh-CN" sz="2400" dirty="0" smtClean="0">
                <a:solidFill>
                  <a:srgbClr val="0099FF"/>
                </a:solidFill>
                <a:latin typeface="Symbol" pitchFamily="18" charset="2"/>
              </a:rPr>
              <a:t>³ 0</a:t>
            </a:r>
            <a:endParaRPr lang="en-US" altLang="zh-CN" sz="2400" b="1" i="1" dirty="0" smtClean="0">
              <a:solidFill>
                <a:srgbClr val="0099FF"/>
              </a:solidFill>
              <a:latin typeface="Times New Roman" pitchFamily="18" charset="0"/>
            </a:endParaRPr>
          </a:p>
          <a:p>
            <a:endParaRPr lang="en-US" altLang="zh-CN" sz="2400" b="1" dirty="0" smtClean="0">
              <a:solidFill>
                <a:srgbClr val="0099FF"/>
              </a:solidFill>
              <a:latin typeface="Symbol" pitchFamily="18" charset="2"/>
            </a:endParaRPr>
          </a:p>
          <a:p>
            <a:pPr algn="just" fontAlgn="base">
              <a:spcBef>
                <a:spcPct val="0"/>
              </a:spcBef>
              <a:spcAft>
                <a:spcPct val="0"/>
              </a:spcAf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6" name="Rounded Rectangle 15"/>
          <p:cNvSpPr/>
          <p:nvPr/>
        </p:nvSpPr>
        <p:spPr bwMode="auto">
          <a:xfrm>
            <a:off x="1815736" y="1687285"/>
            <a:ext cx="6207035" cy="2144485"/>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altLang="zh-CN" sz="2400" b="1" i="1" dirty="0" smtClean="0">
                <a:solidFill>
                  <a:srgbClr val="0000CC"/>
                </a:solidFill>
                <a:latin typeface="Times New Roman" pitchFamily="18" charset="0"/>
              </a:rPr>
              <a:t>Possible improvement:</a:t>
            </a:r>
          </a:p>
          <a:p>
            <a:pPr algn="just"/>
            <a:r>
              <a:rPr lang="en-US" altLang="zh-CN" sz="2400" b="1" i="1" dirty="0" smtClean="0">
                <a:solidFill>
                  <a:srgbClr val="0099FF"/>
                </a:solidFill>
                <a:latin typeface="Times New Roman" pitchFamily="18" charset="0"/>
              </a:rPr>
              <a:t>Combining oversampling with direct methods </a:t>
            </a:r>
            <a:r>
              <a:rPr lang="en-US" altLang="zh-CN" sz="2400" b="1" i="1" dirty="0" smtClean="0">
                <a:solidFill>
                  <a:srgbClr val="0099FF"/>
                </a:solidFill>
                <a:latin typeface="Symbol" pitchFamily="18" charset="2"/>
              </a:rPr>
              <a:t>-</a:t>
            </a:r>
            <a:r>
              <a:rPr lang="en-US" altLang="zh-CN" sz="2400" b="1" i="1" dirty="0" smtClean="0">
                <a:solidFill>
                  <a:srgbClr val="0099FF"/>
                </a:solidFill>
                <a:latin typeface="Times New Roman" pitchFamily="18" charset="0"/>
              </a:rPr>
              <a:t> for high resolution data (better than ~ 4.0Å) direct methods can provide strong reciprocal-space constraints.</a:t>
            </a:r>
            <a:endParaRPr lang="en-US" altLang="zh-CN" sz="2400" b="1" dirty="0" smtClean="0">
              <a:solidFill>
                <a:srgbClr val="0000CC"/>
              </a:solidFill>
              <a:latin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0213" y="1198704"/>
            <a:ext cx="8596312" cy="2077897"/>
          </a:xfrm>
          <a:prstGeom prst="rect">
            <a:avLst/>
          </a:prstGeom>
          <a:solidFill>
            <a:srgbClr val="66FFFF"/>
          </a:solidFill>
          <a:ln w="50800" cap="flat" cmpd="sng" algn="ctr">
            <a:noFill/>
            <a:prstDash val="solid"/>
            <a:round/>
            <a:headEnd type="none" w="med" len="med"/>
            <a:tailEnd type="none" w="med" len="med"/>
          </a:ln>
          <a:effectLst/>
        </p:spPr>
        <p:txBody>
          <a:bodyPr/>
          <a:lstStyle/>
          <a:p>
            <a:pPr>
              <a:defRPr/>
            </a:pPr>
            <a:endParaRPr lang="zh-CN" altLang="en-US">
              <a:effectLst>
                <a:outerShdw blurRad="38100" dist="38100" dir="2700000" algn="tl">
                  <a:srgbClr val="FFFFFF"/>
                </a:outerShdw>
              </a:effectLst>
            </a:endParaRPr>
          </a:p>
        </p:txBody>
      </p:sp>
      <p:sp>
        <p:nvSpPr>
          <p:cNvPr id="4" name="Rectangle 3"/>
          <p:cNvSpPr/>
          <p:nvPr/>
        </p:nvSpPr>
        <p:spPr bwMode="auto">
          <a:xfrm>
            <a:off x="268288" y="3568551"/>
            <a:ext cx="8596312" cy="3028757"/>
          </a:xfrm>
          <a:prstGeom prst="rect">
            <a:avLst/>
          </a:prstGeom>
          <a:solidFill>
            <a:srgbClr val="66FFFF"/>
          </a:solidFill>
          <a:ln w="50800" cap="flat" cmpd="sng" algn="ctr">
            <a:noFill/>
            <a:prstDash val="solid"/>
            <a:round/>
            <a:headEnd type="none" w="med" len="med"/>
            <a:tailEnd type="none" w="med" len="med"/>
          </a:ln>
          <a:effectLst/>
        </p:spPr>
        <p:txBody>
          <a:bodyPr/>
          <a:lstStyle/>
          <a:p>
            <a:pPr>
              <a:defRPr/>
            </a:pPr>
            <a:endParaRPr lang="zh-CN" altLang="en-US">
              <a:effectLst>
                <a:outerShdw blurRad="38100" dist="38100" dir="2700000" algn="tl">
                  <a:srgbClr val="FFFFFF"/>
                </a:outerShdw>
              </a:effectLst>
            </a:endParaRPr>
          </a:p>
        </p:txBody>
      </p:sp>
      <p:grpSp>
        <p:nvGrpSpPr>
          <p:cNvPr id="8" name="Group 7"/>
          <p:cNvGrpSpPr/>
          <p:nvPr/>
        </p:nvGrpSpPr>
        <p:grpSpPr>
          <a:xfrm>
            <a:off x="339725" y="390322"/>
            <a:ext cx="8461375" cy="6237959"/>
            <a:chOff x="339725" y="335892"/>
            <a:chExt cx="8461375" cy="6237959"/>
          </a:xfrm>
        </p:grpSpPr>
        <p:sp>
          <p:nvSpPr>
            <p:cNvPr id="14338" name="Rectangle 1"/>
            <p:cNvSpPr>
              <a:spLocks noChangeArrowheads="1"/>
            </p:cNvSpPr>
            <p:nvPr/>
          </p:nvSpPr>
          <p:spPr bwMode="auto">
            <a:xfrm>
              <a:off x="339725" y="335892"/>
              <a:ext cx="8461375" cy="646331"/>
            </a:xfrm>
            <a:prstGeom prst="rect">
              <a:avLst/>
            </a:prstGeom>
            <a:noFill/>
            <a:ln w="9525">
              <a:noFill/>
              <a:miter lim="800000"/>
              <a:headEnd/>
              <a:tailEnd/>
            </a:ln>
          </p:spPr>
          <p:txBody>
            <a:bodyPr>
              <a:spAutoFit/>
            </a:bodyPr>
            <a:lstStyle/>
            <a:p>
              <a:pPr algn="ctr"/>
              <a:r>
                <a:rPr lang="en-US" altLang="zh-CN" sz="3600" b="1" i="1" dirty="0" smtClean="0">
                  <a:solidFill>
                    <a:srgbClr val="FF9900"/>
                  </a:solidFill>
                  <a:latin typeface="Times New Roman" pitchFamily="18" charset="0"/>
                  <a:cs typeface="Times New Roman" pitchFamily="18" charset="0"/>
                </a:rPr>
                <a:t>Direct Methods in  </a:t>
              </a:r>
              <a:r>
                <a:rPr lang="en-US" altLang="zh-CN" sz="3600" b="1" i="1" dirty="0">
                  <a:solidFill>
                    <a:srgbClr val="FF9900"/>
                  </a:solidFill>
                  <a:latin typeface="Times New Roman" pitchFamily="18" charset="0"/>
                  <a:cs typeface="Times New Roman" pitchFamily="18" charset="0"/>
                </a:rPr>
                <a:t>Protein Crystallography</a:t>
              </a:r>
              <a:endParaRPr lang="zh-CN" altLang="en-US" sz="3600" b="1" i="1" dirty="0">
                <a:solidFill>
                  <a:srgbClr val="FF9900"/>
                </a:solidFill>
                <a:latin typeface="Times New Roman" pitchFamily="18" charset="0"/>
              </a:endParaRPr>
            </a:p>
          </p:txBody>
        </p:sp>
        <p:sp>
          <p:nvSpPr>
            <p:cNvPr id="14339" name="Rectangle 2"/>
            <p:cNvSpPr>
              <a:spLocks noChangeArrowheads="1"/>
            </p:cNvSpPr>
            <p:nvPr/>
          </p:nvSpPr>
          <p:spPr bwMode="auto">
            <a:xfrm>
              <a:off x="399371" y="1130981"/>
              <a:ext cx="6492098" cy="2062103"/>
            </a:xfrm>
            <a:prstGeom prst="rect">
              <a:avLst/>
            </a:prstGeom>
            <a:noFill/>
            <a:ln w="9525">
              <a:noFill/>
              <a:miter lim="800000"/>
              <a:headEnd/>
              <a:tailEnd/>
            </a:ln>
          </p:spPr>
          <p:txBody>
            <a:bodyPr wrap="none">
              <a:spAutoFit/>
            </a:bodyPr>
            <a:lstStyle/>
            <a:p>
              <a:r>
                <a:rPr lang="en-US" altLang="zh-CN" sz="32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Ab initio direct methods</a:t>
              </a:r>
              <a:r>
                <a:rPr lang="en-US" altLang="zh-CN" sz="3200" b="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a:t>
              </a:r>
              <a:r>
                <a:rPr lang="en-US" altLang="zh-CN" sz="32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 </a:t>
              </a:r>
              <a:endParaRPr lang="en-US" altLang="zh-CN" sz="32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endParaRPr>
            </a:p>
            <a:p>
              <a:r>
                <a:rPr lang="en-US" altLang="zh-CN" sz="24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                </a:t>
              </a:r>
              <a:r>
                <a:rPr lang="en-US" altLang="zh-CN" sz="2400" b="1" i="1" dirty="0" err="1"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Saytan</a:t>
              </a:r>
              <a:r>
                <a:rPr lang="en-US" altLang="zh-CN" sz="24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 (M.M. Woolfson’s team, 1988 ~)</a:t>
              </a:r>
              <a:endParaRPr lang="en-US" altLang="zh-CN" sz="2400" dirty="0">
                <a:solidFill>
                  <a:srgbClr val="0000FF"/>
                </a:solidFill>
                <a:effectLst>
                  <a:outerShdw blurRad="50800" dist="50800" dir="5400000" algn="ctr" rotWithShape="0">
                    <a:srgbClr val="C0C0C0"/>
                  </a:outerShdw>
                </a:effectLst>
              </a:endParaRPr>
            </a:p>
            <a:p>
              <a:r>
                <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                SnB (H.A. Hauptman’s </a:t>
              </a:r>
              <a:r>
                <a:rPr lang="en-US" altLang="zh-CN" sz="24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team, 1993 ~)</a:t>
              </a:r>
              <a:endPar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endParaRPr>
            </a:p>
            <a:p>
              <a:r>
                <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                ShelxD (G.M. Sheldrick’s </a:t>
              </a:r>
              <a:r>
                <a:rPr lang="en-US" altLang="zh-CN" sz="24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team, 1994 ~)</a:t>
              </a:r>
              <a:endPar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endParaRPr>
            </a:p>
            <a:p>
              <a:r>
                <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rPr>
                <a:t>                Acorn (M.M. Woolfson’s </a:t>
              </a:r>
              <a:r>
                <a:rPr lang="en-US" altLang="zh-CN" sz="2400" b="1" i="1" dirty="0" smtClean="0">
                  <a:solidFill>
                    <a:srgbClr val="0000FF"/>
                  </a:solidFill>
                  <a:effectLst>
                    <a:outerShdw blurRad="50800" dist="50800" dir="5400000" algn="ctr" rotWithShape="0">
                      <a:srgbClr val="C0C0C0"/>
                    </a:outerShdw>
                  </a:effectLst>
                  <a:latin typeface="Times New Roman" pitchFamily="18" charset="0"/>
                  <a:cs typeface="Times New Roman" pitchFamily="18" charset="0"/>
                </a:rPr>
                <a:t>team, 2000 ~)</a:t>
              </a:r>
              <a:endParaRPr lang="en-US" altLang="zh-CN" sz="2400" b="1" i="1" dirty="0">
                <a:solidFill>
                  <a:srgbClr val="0000FF"/>
                </a:solidFill>
                <a:effectLst>
                  <a:outerShdw blurRad="50800" dist="50800" dir="5400000" algn="ctr" rotWithShape="0">
                    <a:srgbClr val="C0C0C0"/>
                  </a:outerShdw>
                </a:effectLst>
                <a:latin typeface="Times New Roman" pitchFamily="18" charset="0"/>
                <a:cs typeface="Times New Roman" pitchFamily="18" charset="0"/>
              </a:endParaRPr>
            </a:p>
          </p:txBody>
        </p:sp>
        <p:sp>
          <p:nvSpPr>
            <p:cNvPr id="7" name="Rectangle 6"/>
            <p:cNvSpPr/>
            <p:nvPr/>
          </p:nvSpPr>
          <p:spPr>
            <a:xfrm>
              <a:off x="400050" y="3495904"/>
              <a:ext cx="8343900" cy="3077947"/>
            </a:xfrm>
            <a:prstGeom prst="rect">
              <a:avLst/>
            </a:prstGeom>
          </p:spPr>
          <p:txBody>
            <a:bodyPr wrap="square">
              <a:spAutoFit/>
            </a:bodyPr>
            <a:lstStyle/>
            <a:p>
              <a:pPr>
                <a:defRPr/>
              </a:pPr>
              <a:r>
                <a:rPr lang="en-US" altLang="zh-CN" sz="3200" b="1" i="1" dirty="0" smtClean="0">
                  <a:solidFill>
                    <a:srgbClr val="0000FF"/>
                  </a:solidFill>
                  <a:effectLst>
                    <a:outerShdw blurRad="38100" dist="38100" dir="2700000" algn="tl">
                      <a:srgbClr val="C0C0C0"/>
                    </a:outerShdw>
                  </a:effectLst>
                  <a:latin typeface="Times New Roman" pitchFamily="18" charset="0"/>
                  <a:cs typeface="Times New Roman" pitchFamily="18" charset="0"/>
                </a:rPr>
                <a:t>Direct-method phase extension/refinement</a:t>
              </a:r>
              <a:r>
                <a:rPr lang="en-US" altLang="zh-CN" sz="32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p>
            <a:p>
              <a:pPr>
                <a:defRPr/>
              </a:pPr>
              <a:r>
                <a:rPr lang="en-US" altLang="zh-CN" sz="2400" b="1" dirty="0" smtClean="0">
                  <a:solidFill>
                    <a:srgbClr val="969696"/>
                  </a:solidFill>
                  <a:effectLst>
                    <a:outerShdw blurRad="38100" dist="38100" dir="2700000" algn="tl">
                      <a:srgbClr val="C0C0C0"/>
                    </a:outerShdw>
                  </a:effectLst>
                  <a:latin typeface="Times New Roman" pitchFamily="18" charset="0"/>
                  <a:cs typeface="Times New Roman" pitchFamily="18" charset="0"/>
                </a:rPr>
                <a:t>(</a:t>
              </a:r>
              <a:r>
                <a:rPr lang="en-U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Combining direct methods with other protein phasing methods</a:t>
              </a:r>
              <a:r>
                <a:rPr lang="en-US" altLang="zh-CN" sz="2400" b="1" dirty="0" smtClean="0">
                  <a:solidFill>
                    <a:srgbClr val="969696"/>
                  </a:solidFill>
                  <a:effectLst>
                    <a:outerShdw blurRad="38100" dist="38100" dir="2700000" algn="tl">
                      <a:srgbClr val="C0C0C0"/>
                    </a:outerShdw>
                  </a:effectLst>
                  <a:latin typeface="Times New Roman" pitchFamily="18" charset="0"/>
                  <a:cs typeface="Times New Roman" pitchFamily="18" charset="0"/>
                </a:rPr>
                <a:t>)  </a:t>
              </a:r>
            </a:p>
            <a:p>
              <a:pPr>
                <a:defRPr/>
              </a:pPr>
              <a:r>
                <a:rPr lang="en-U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a:t>
              </a: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Fan, H.F. Acta Phys. Sin. </a:t>
              </a:r>
              <a:r>
                <a:rPr lang="es-ES" altLang="zh-CN" sz="2400" b="1" i="1" u="sng" dirty="0" smtClean="0">
                  <a:solidFill>
                    <a:srgbClr val="969696"/>
                  </a:solidFill>
                  <a:effectLst>
                    <a:outerShdw blurRad="38100" dist="38100" dir="2700000" algn="tl">
                      <a:srgbClr val="C0C0C0"/>
                    </a:outerShdw>
                  </a:effectLst>
                  <a:latin typeface="Times New Roman" pitchFamily="18" charset="0"/>
                  <a:cs typeface="Times New Roman" pitchFamily="18" charset="0"/>
                </a:rPr>
                <a:t>21</a:t>
              </a: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1114-1118 (1965)</a:t>
              </a:r>
            </a:p>
            <a:p>
              <a:pPr>
                <a:defRPr/>
              </a:pP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Sayre, D. Acta </a:t>
              </a:r>
              <a:r>
                <a:rPr lang="en-U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Cryst. A</a:t>
              </a:r>
              <a:r>
                <a:rPr lang="en-US" altLang="zh-CN" sz="2400" b="1" i="1" u="sng" dirty="0" smtClean="0">
                  <a:solidFill>
                    <a:srgbClr val="969696"/>
                  </a:solidFill>
                  <a:effectLst>
                    <a:outerShdw blurRad="38100" dist="38100" dir="2700000" algn="tl">
                      <a:srgbClr val="C0C0C0"/>
                    </a:outerShdw>
                  </a:effectLst>
                  <a:latin typeface="Times New Roman" pitchFamily="18" charset="0"/>
                  <a:cs typeface="Times New Roman" pitchFamily="18" charset="0"/>
                </a:rPr>
                <a:t>28</a:t>
              </a:r>
              <a:r>
                <a:rPr lang="en-U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210-212 (1972)</a:t>
              </a:r>
            </a:p>
            <a:p>
              <a:pPr>
                <a:defRPr/>
              </a:pP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Hauptman, H.A. Acta Cryst. A</a:t>
              </a:r>
              <a:r>
                <a:rPr lang="es-ES" altLang="zh-CN" sz="2400" b="1" i="1" u="sng" dirty="0" smtClean="0">
                  <a:solidFill>
                    <a:srgbClr val="969696"/>
                  </a:solidFill>
                  <a:effectLst>
                    <a:outerShdw blurRad="38100" dist="38100" dir="2700000" algn="tl">
                      <a:srgbClr val="C0C0C0"/>
                    </a:outerShdw>
                  </a:effectLst>
                  <a:latin typeface="Times New Roman" pitchFamily="18" charset="0"/>
                  <a:cs typeface="Times New Roman" pitchFamily="18" charset="0"/>
                </a:rPr>
                <a:t>38</a:t>
              </a: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632-641</a:t>
              </a:r>
              <a:r>
                <a:rPr lang="en-U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 289-294</a:t>
              </a: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(1982)</a:t>
              </a:r>
            </a:p>
            <a:p>
              <a:pPr>
                <a:defRPr/>
              </a:pPr>
              <a:r>
                <a:rPr lang="it-IT"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a:t>
              </a:r>
              <a:r>
                <a:rPr lang="it-IT" altLang="zh-CN" sz="2400" b="1" i="1" dirty="0" err="1" smtClean="0">
                  <a:solidFill>
                    <a:srgbClr val="969696"/>
                  </a:solidFill>
                  <a:effectLst>
                    <a:outerShdw blurRad="38100" dist="38100" dir="2700000" algn="tl">
                      <a:srgbClr val="C0C0C0"/>
                    </a:outerShdw>
                  </a:effectLst>
                  <a:latin typeface="Times New Roman" pitchFamily="18" charset="0"/>
                  <a:cs typeface="Times New Roman" pitchFamily="18" charset="0"/>
                </a:rPr>
                <a:t>Giacovazzo</a:t>
              </a:r>
              <a:r>
                <a:rPr lang="it-IT"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C. Acta Cryst. A</a:t>
              </a:r>
              <a:r>
                <a:rPr lang="it-IT" altLang="zh-CN" sz="2400" b="1" i="1" u="sng" dirty="0" smtClean="0">
                  <a:solidFill>
                    <a:srgbClr val="969696"/>
                  </a:solidFill>
                  <a:effectLst>
                    <a:outerShdw blurRad="38100" dist="38100" dir="2700000" algn="tl">
                      <a:srgbClr val="C0C0C0"/>
                    </a:outerShdw>
                  </a:effectLst>
                  <a:latin typeface="Times New Roman" pitchFamily="18" charset="0"/>
                  <a:cs typeface="Times New Roman" pitchFamily="18" charset="0"/>
                </a:rPr>
                <a:t>39</a:t>
              </a:r>
              <a:r>
                <a:rPr lang="it-IT"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585-592 (1983)</a:t>
              </a:r>
              <a:r>
                <a:rPr lang="es-ES" altLang="zh-CN" sz="2400" b="1" i="1" dirty="0" smtClean="0">
                  <a:solidFill>
                    <a:srgbClr val="969696"/>
                  </a:solidFill>
                  <a:effectLst>
                    <a:outerShdw blurRad="38100" dist="38100" dir="2700000" algn="tl">
                      <a:srgbClr val="C0C0C0"/>
                    </a:outerShdw>
                  </a:effectLst>
                  <a:latin typeface="Times New Roman" pitchFamily="18" charset="0"/>
                  <a:cs typeface="Times New Roman" pitchFamily="18" charset="0"/>
                </a:rPr>
                <a:t> </a:t>
              </a:r>
              <a:endParaRPr lang="en-US" altLang="zh-CN" sz="3200" b="1" i="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a:p>
              <a:pPr>
                <a:defRPr/>
              </a:pPr>
              <a:r>
                <a:rPr lang="en-US" altLang="zh-CN" sz="3200" b="1" i="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zh-CN" sz="2400" b="1" i="1" dirty="0" smtClean="0">
                  <a:solidFill>
                    <a:srgbClr val="0000FF"/>
                  </a:solidFill>
                  <a:effectLst>
                    <a:outerShdw blurRad="38100" dist="38100" dir="2700000" algn="tl">
                      <a:srgbClr val="C0C0C0"/>
                    </a:outerShdw>
                  </a:effectLst>
                  <a:latin typeface="Times New Roman" pitchFamily="18" charset="0"/>
                  <a:cs typeface="Times New Roman" pitchFamily="18" charset="0"/>
                </a:rPr>
                <a:t>Oasis (</a:t>
              </a:r>
              <a:r>
                <a:rPr lang="en-US" altLang="zh-CN" sz="2400" b="1" i="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IoP</a:t>
              </a:r>
              <a:r>
                <a:rPr lang="en-US" altLang="zh-CN" sz="2400" b="1" i="1" dirty="0" smtClean="0">
                  <a:solidFill>
                    <a:srgbClr val="0000FF"/>
                  </a:solidFill>
                  <a:effectLst>
                    <a:outerShdw blurRad="38100" dist="38100" dir="2700000" algn="tl">
                      <a:srgbClr val="C0C0C0"/>
                    </a:outerShdw>
                  </a:effectLst>
                  <a:latin typeface="Times New Roman" pitchFamily="18" charset="0"/>
                  <a:cs typeface="Times New Roman" pitchFamily="18" charset="0"/>
                </a:rPr>
                <a:t>, CAS, 1984 ~)</a:t>
              </a:r>
              <a:endParaRPr lang="en-US" altLang="zh-CN" sz="2400" b="1" i="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pSp>
        <p:nvGrpSpPr>
          <p:cNvPr id="5" name="Group 4"/>
          <p:cNvGrpSpPr/>
          <p:nvPr/>
        </p:nvGrpSpPr>
        <p:grpSpPr>
          <a:xfrm>
            <a:off x="388942" y="757132"/>
            <a:ext cx="8364537" cy="5323601"/>
            <a:chOff x="388942" y="343464"/>
            <a:chExt cx="8364537" cy="5323601"/>
          </a:xfrm>
        </p:grpSpPr>
        <p:sp>
          <p:nvSpPr>
            <p:cNvPr id="4" name="Rectangle 10"/>
            <p:cNvSpPr>
              <a:spLocks noChangeArrowheads="1"/>
            </p:cNvSpPr>
            <p:nvPr/>
          </p:nvSpPr>
          <p:spPr bwMode="auto">
            <a:xfrm>
              <a:off x="468092" y="2743188"/>
              <a:ext cx="8065634" cy="2923877"/>
            </a:xfrm>
            <a:prstGeom prst="rect">
              <a:avLst/>
            </a:prstGeom>
            <a:noFill/>
            <a:ln w="9525">
              <a:noFill/>
              <a:miter lim="800000"/>
              <a:headEnd/>
              <a:tailEnd/>
            </a:ln>
            <a:effectLst>
              <a:outerShdw dist="71842" dir="2700000" algn="ctr" rotWithShape="0">
                <a:srgbClr val="96C8EA">
                  <a:alpha val="50000"/>
                </a:srgbClr>
              </a:outerShdw>
            </a:effectLst>
          </p:spPr>
          <p:txBody>
            <a:bodyPr wrap="square">
              <a:spAutoFit/>
            </a:bodyPr>
            <a:lstStyle/>
            <a:p>
              <a:pPr algn="ctr" fontAlgn="base">
                <a:spcBef>
                  <a:spcPct val="0"/>
                </a:spcBef>
                <a:spcAft>
                  <a:spcPct val="0"/>
                </a:spcAft>
              </a:pPr>
              <a:r>
                <a:rPr lang="en-US" altLang="zh-CN" sz="3200" b="1" i="1" dirty="0" smtClean="0">
                  <a:solidFill>
                    <a:srgbClr val="003399"/>
                  </a:solidFill>
                  <a:latin typeface="Times New Roman" pitchFamily="18" charset="0"/>
                  <a:ea typeface="楷体_GB2312" pitchFamily="49" charset="-122"/>
                </a:rPr>
                <a:t>Phase extension based on a partial structure</a:t>
              </a:r>
            </a:p>
            <a:p>
              <a:pPr algn="ctr" fontAlgn="base">
                <a:spcBef>
                  <a:spcPct val="0"/>
                </a:spcBef>
                <a:spcAft>
                  <a:spcPct val="0"/>
                </a:spcAft>
              </a:pPr>
              <a:endParaRPr lang="en-US" altLang="zh-CN" sz="3200" b="1" i="1" dirty="0" smtClean="0">
                <a:solidFill>
                  <a:srgbClr val="003399"/>
                </a:solidFill>
                <a:latin typeface="Times New Roman" pitchFamily="18" charset="0"/>
                <a:ea typeface="楷体_GB2312" pitchFamily="49" charset="-122"/>
              </a:endParaRPr>
            </a:p>
            <a:p>
              <a:pPr algn="ctr" fontAlgn="base">
                <a:spcBef>
                  <a:spcPct val="0"/>
                </a:spcBef>
                <a:spcAft>
                  <a:spcPct val="0"/>
                </a:spcAft>
              </a:pPr>
              <a:endParaRPr lang="en-US" altLang="zh-CN" sz="1200" b="1" i="1" dirty="0" smtClean="0">
                <a:solidFill>
                  <a:srgbClr val="003399"/>
                </a:solidFill>
                <a:latin typeface="Times New Roman" pitchFamily="18" charset="0"/>
                <a:ea typeface="楷体_GB2312" pitchFamily="49" charset="-122"/>
              </a:endParaRPr>
            </a:p>
            <a:p>
              <a:pPr algn="ctr" fontAlgn="base">
                <a:spcBef>
                  <a:spcPct val="0"/>
                </a:spcBef>
                <a:spcAft>
                  <a:spcPct val="0"/>
                </a:spcAft>
              </a:pPr>
              <a:r>
                <a:rPr lang="en-US" altLang="zh-CN" sz="3200" b="1" i="1" dirty="0" smtClean="0">
                  <a:solidFill>
                    <a:srgbClr val="003399"/>
                  </a:solidFill>
                  <a:latin typeface="Times New Roman" pitchFamily="18" charset="0"/>
                  <a:ea typeface="楷体_GB2312" pitchFamily="49" charset="-122"/>
                </a:rPr>
                <a:t>Dual-space SAD/SIR Iteration </a:t>
              </a:r>
              <a:endParaRPr lang="en-US" altLang="zh-CN" sz="3200" b="1" i="1" dirty="0">
                <a:solidFill>
                  <a:srgbClr val="003399"/>
                </a:solidFill>
                <a:latin typeface="Times New Roman" pitchFamily="18" charset="0"/>
                <a:ea typeface="楷体_GB2312" pitchFamily="49" charset="-122"/>
              </a:endParaRPr>
            </a:p>
            <a:p>
              <a:pPr algn="ctr" fontAlgn="base">
                <a:spcBef>
                  <a:spcPct val="0"/>
                </a:spcBef>
                <a:spcAft>
                  <a:spcPct val="0"/>
                </a:spcAft>
              </a:pPr>
              <a:endParaRPr lang="en-US" altLang="zh-CN" sz="3200" b="1" i="1" dirty="0">
                <a:solidFill>
                  <a:srgbClr val="003399"/>
                </a:solidFill>
                <a:latin typeface="Times New Roman" pitchFamily="18" charset="0"/>
                <a:ea typeface="楷体_GB2312" pitchFamily="49" charset="-122"/>
              </a:endParaRPr>
            </a:p>
            <a:p>
              <a:pPr algn="ctr" fontAlgn="base">
                <a:spcBef>
                  <a:spcPct val="0"/>
                </a:spcBef>
                <a:spcAft>
                  <a:spcPct val="0"/>
                </a:spcAft>
              </a:pPr>
              <a:endParaRPr lang="en-US" altLang="zh-CN" sz="1200" b="1" i="1" dirty="0" smtClean="0">
                <a:solidFill>
                  <a:srgbClr val="003399"/>
                </a:solidFill>
                <a:latin typeface="Times New Roman" pitchFamily="18" charset="0"/>
                <a:ea typeface="楷体_GB2312" pitchFamily="49" charset="-122"/>
              </a:endParaRPr>
            </a:p>
            <a:p>
              <a:pPr algn="ctr" fontAlgn="base">
                <a:spcBef>
                  <a:spcPct val="0"/>
                </a:spcBef>
                <a:spcAft>
                  <a:spcPct val="0"/>
                </a:spcAft>
              </a:pPr>
              <a:r>
                <a:rPr lang="en-US" altLang="zh-CN" sz="3200" b="1" i="1" dirty="0" smtClean="0">
                  <a:solidFill>
                    <a:srgbClr val="003399"/>
                  </a:solidFill>
                  <a:latin typeface="Times New Roman" pitchFamily="18" charset="0"/>
                  <a:ea typeface="楷体_GB2312" pitchFamily="49" charset="-122"/>
                </a:rPr>
                <a:t>Dual-space MR Iteration</a:t>
              </a:r>
              <a:endParaRPr lang="en-US" altLang="zh-CN" sz="3200" b="1" i="1" dirty="0">
                <a:solidFill>
                  <a:srgbClr val="003399"/>
                </a:solidFill>
                <a:latin typeface="Times New Roman" pitchFamily="18" charset="0"/>
                <a:ea typeface="楷体_GB2312" pitchFamily="49" charset="-122"/>
              </a:endParaRPr>
            </a:p>
          </p:txBody>
        </p:sp>
        <p:sp>
          <p:nvSpPr>
            <p:cNvPr id="2" name="Rectangle 1"/>
            <p:cNvSpPr/>
            <p:nvPr/>
          </p:nvSpPr>
          <p:spPr>
            <a:xfrm>
              <a:off x="1530140" y="343464"/>
              <a:ext cx="6083717" cy="1938992"/>
            </a:xfrm>
            <a:prstGeom prst="rect">
              <a:avLst/>
            </a:prstGeom>
          </p:spPr>
          <p:txBody>
            <a:bodyPr wrap="none">
              <a:spAutoFit/>
            </a:bodyPr>
            <a:lstStyle/>
            <a:p>
              <a:pPr lvl="0" algn="ctr"/>
              <a:r>
                <a:rPr lang="en-US" altLang="zh-CN" sz="6000" b="1" i="1" dirty="0" smtClean="0">
                  <a:solidFill>
                    <a:srgbClr val="FF6600"/>
                  </a:solidFill>
                  <a:effectLst>
                    <a:outerShdw dist="101600" dir="2700000" algn="ctr" rotWithShape="0">
                      <a:srgbClr val="C7DAE7"/>
                    </a:outerShdw>
                  </a:effectLst>
                  <a:latin typeface="Times New Roman" pitchFamily="18" charset="0"/>
                </a:rPr>
                <a:t>What can be done </a:t>
              </a:r>
            </a:p>
            <a:p>
              <a:pPr lvl="0" algn="ctr"/>
              <a:r>
                <a:rPr lang="en-US" altLang="zh-CN" sz="6000" b="1" i="1" dirty="0" smtClean="0">
                  <a:solidFill>
                    <a:srgbClr val="FF6600"/>
                  </a:solidFill>
                  <a:effectLst>
                    <a:outerShdw dist="101600" dir="2700000" algn="ctr" rotWithShape="0">
                      <a:srgbClr val="C7DAE7"/>
                    </a:outerShdw>
                  </a:effectLst>
                  <a:latin typeface="Times New Roman" pitchFamily="18" charset="0"/>
                </a:rPr>
                <a:t>by OASIS </a:t>
              </a:r>
              <a:r>
                <a:rPr lang="en-US" altLang="zh-CN" sz="6000" b="1" dirty="0" smtClean="0">
                  <a:solidFill>
                    <a:srgbClr val="FF6600"/>
                  </a:solidFill>
                  <a:effectLst>
                    <a:outerShdw dist="101600" dir="2700000" algn="ctr" rotWithShape="0">
                      <a:srgbClr val="C7DAE7"/>
                    </a:outerShdw>
                  </a:effectLst>
                  <a:latin typeface="Times New Roman" pitchFamily="18" charset="0"/>
                </a:rPr>
                <a:t>?</a:t>
              </a:r>
            </a:p>
          </p:txBody>
        </p:sp>
        <p:sp>
          <p:nvSpPr>
            <p:cNvPr id="3" name="Rectangle 4"/>
            <p:cNvSpPr>
              <a:spLocks noChangeArrowheads="1"/>
            </p:cNvSpPr>
            <p:nvPr/>
          </p:nvSpPr>
          <p:spPr bwMode="auto">
            <a:xfrm>
              <a:off x="388942" y="3435291"/>
              <a:ext cx="8364537" cy="1754326"/>
            </a:xfrm>
            <a:prstGeom prst="rect">
              <a:avLst/>
            </a:prstGeom>
            <a:noFill/>
            <a:ln w="9525">
              <a:noFill/>
              <a:miter lim="800000"/>
              <a:headEnd/>
              <a:tailEnd/>
            </a:ln>
            <a:effectLst>
              <a:outerShdw dist="17961" dir="2700000" algn="ctr" rotWithShape="0">
                <a:schemeClr val="bg1">
                  <a:alpha val="74997"/>
                </a:schemeClr>
              </a:outerShdw>
            </a:effectLst>
          </p:spPr>
          <p:txBody>
            <a:bodyPr>
              <a:spAutoFit/>
            </a:bodyPr>
            <a:lstStyle/>
            <a:p>
              <a:pPr marL="514350" indent="-514350" algn="ctr" fontAlgn="base">
                <a:spcBef>
                  <a:spcPct val="0"/>
                </a:spcBef>
                <a:spcAft>
                  <a:spcPct val="0"/>
                </a:spcAft>
              </a:pPr>
              <a:r>
                <a:rPr lang="en-US" altLang="zh-CN" sz="3200" b="1" i="1" dirty="0" smtClean="0">
                  <a:solidFill>
                    <a:srgbClr val="5982D5"/>
                  </a:solidFill>
                  <a:latin typeface="Times New Roman" pitchFamily="18" charset="0"/>
                  <a:ea typeface="楷体_GB2312" pitchFamily="49" charset="-122"/>
                </a:rPr>
                <a:t>Case 1. SAD/SIR information available</a:t>
              </a:r>
            </a:p>
            <a:p>
              <a:pPr marL="514350" indent="-514350" algn="ctr" fontAlgn="base">
                <a:spcBef>
                  <a:spcPct val="0"/>
                </a:spcBef>
                <a:spcAft>
                  <a:spcPct val="0"/>
                </a:spcAft>
              </a:pPr>
              <a:endParaRPr lang="en-US" altLang="zh-CN" sz="3200" b="1" i="1" dirty="0" smtClean="0">
                <a:solidFill>
                  <a:srgbClr val="5982D5"/>
                </a:solidFill>
                <a:latin typeface="Times New Roman" pitchFamily="18" charset="0"/>
                <a:ea typeface="楷体_GB2312" pitchFamily="49" charset="-122"/>
              </a:endParaRPr>
            </a:p>
            <a:p>
              <a:pPr marL="514350" indent="-514350" algn="ctr" fontAlgn="base">
                <a:spcBef>
                  <a:spcPct val="0"/>
                </a:spcBef>
                <a:spcAft>
                  <a:spcPct val="0"/>
                </a:spcAft>
              </a:pPr>
              <a:endParaRPr lang="en-US" altLang="zh-CN" sz="1200" b="1" i="1" dirty="0" smtClean="0">
                <a:solidFill>
                  <a:srgbClr val="5982D5"/>
                </a:solidFill>
                <a:latin typeface="Times New Roman" pitchFamily="18" charset="0"/>
                <a:ea typeface="楷体_GB2312" pitchFamily="49" charset="-122"/>
              </a:endParaRPr>
            </a:p>
            <a:p>
              <a:pPr marL="514350" indent="-514350" algn="ctr" fontAlgn="base">
                <a:spcBef>
                  <a:spcPct val="0"/>
                </a:spcBef>
                <a:spcAft>
                  <a:spcPct val="0"/>
                </a:spcAft>
              </a:pPr>
              <a:r>
                <a:rPr lang="en-US" altLang="zh-CN" sz="3200" b="1" i="1" dirty="0" smtClean="0">
                  <a:solidFill>
                    <a:srgbClr val="5982D5"/>
                  </a:solidFill>
                  <a:latin typeface="Times New Roman" pitchFamily="18" charset="0"/>
                  <a:ea typeface="楷体_GB2312" pitchFamily="49" charset="-122"/>
                </a:rPr>
                <a:t>Case 2. SAD/SIR information NOT available</a:t>
              </a:r>
            </a:p>
          </p:txBody>
        </p:sp>
      </p:gr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4" name="TextBox 3"/>
          <p:cNvSpPr txBox="1"/>
          <p:nvPr/>
        </p:nvSpPr>
        <p:spPr>
          <a:xfrm>
            <a:off x="631355" y="130611"/>
            <a:ext cx="7880684" cy="830997"/>
          </a:xfrm>
          <a:prstGeom prst="rect">
            <a:avLst/>
          </a:prstGeom>
          <a:noFill/>
        </p:spPr>
        <p:txBody>
          <a:bodyPr wrap="none" rtlCol="0">
            <a:spAutoFit/>
          </a:bodyPr>
          <a:lstStyle/>
          <a:p>
            <a:r>
              <a:rPr lang="en-US" sz="4800" b="1" i="1" dirty="0" smtClean="0">
                <a:solidFill>
                  <a:srgbClr val="FFFFFF"/>
                </a:solidFill>
                <a:effectLst>
                  <a:outerShdw dist="38100" dir="2700000" algn="tl">
                    <a:srgbClr val="000000"/>
                  </a:outerShdw>
                </a:effectLst>
                <a:latin typeface="Times New Roman" pitchFamily="18" charset="0"/>
                <a:cs typeface="Times New Roman" pitchFamily="18" charset="0"/>
              </a:rPr>
              <a:t>Dual-space SAD/SIR iteration</a:t>
            </a:r>
            <a:endParaRPr lang="en-US" sz="4800" b="1" i="1" dirty="0">
              <a:solidFill>
                <a:srgbClr val="FFFFFF"/>
              </a:solidFill>
              <a:effectLst>
                <a:outerShdw dist="38100" dir="2700000" algn="tl">
                  <a:srgbClr val="000000"/>
                </a:outerShdw>
              </a:effectLst>
              <a:latin typeface="Times New Roman" pitchFamily="18" charset="0"/>
              <a:cs typeface="Times New Roman" pitchFamily="18" charset="0"/>
            </a:endParaRPr>
          </a:p>
        </p:txBody>
      </p:sp>
      <p:sp>
        <p:nvSpPr>
          <p:cNvPr id="5" name="AutoShape 10"/>
          <p:cNvSpPr>
            <a:spLocks noChangeArrowheads="1"/>
          </p:cNvSpPr>
          <p:nvPr/>
        </p:nvSpPr>
        <p:spPr bwMode="auto">
          <a:xfrm>
            <a:off x="5265964" y="6103937"/>
            <a:ext cx="3867150" cy="754063"/>
          </a:xfrm>
          <a:prstGeom prst="flowChartAlternateProcess">
            <a:avLst/>
          </a:prstGeom>
          <a:solidFill>
            <a:srgbClr val="EAEAEA"/>
          </a:solidFill>
          <a:ln w="25400">
            <a:solidFill>
              <a:srgbClr val="808080"/>
            </a:solidFill>
            <a:miter lim="800000"/>
            <a:headEnd/>
            <a:tailEnd/>
          </a:ln>
        </p:spPr>
        <p:txBody>
          <a:bodyPr wrap="none" anchor="ctr"/>
          <a:lstStyle/>
          <a:p>
            <a:pPr algn="ctr"/>
            <a:r>
              <a:rPr lang="en-US" altLang="zh-CN" b="1" i="1" dirty="0" smtClean="0">
                <a:solidFill>
                  <a:srgbClr val="808080"/>
                </a:solidFill>
              </a:rPr>
              <a:t>Acta Cryst. D</a:t>
            </a:r>
            <a:r>
              <a:rPr lang="en-US" altLang="zh-CN" b="1" i="1" u="sng" dirty="0" smtClean="0">
                <a:solidFill>
                  <a:srgbClr val="808080"/>
                </a:solidFill>
              </a:rPr>
              <a:t>60</a:t>
            </a:r>
            <a:r>
              <a:rPr lang="en-US" altLang="zh-CN" b="1" i="1" dirty="0" smtClean="0">
                <a:solidFill>
                  <a:srgbClr val="808080"/>
                </a:solidFill>
              </a:rPr>
              <a:t>, 1991-1996 (2004)</a:t>
            </a:r>
          </a:p>
          <a:p>
            <a:pPr algn="ctr"/>
            <a:r>
              <a:rPr lang="en-US" altLang="zh-CN" b="1" i="1" dirty="0" smtClean="0">
                <a:solidFill>
                  <a:srgbClr val="808080"/>
                </a:solidFill>
              </a:rPr>
              <a:t>Acta Cryst. D</a:t>
            </a:r>
            <a:r>
              <a:rPr lang="en-US" altLang="zh-CN" b="1" i="1" u="sng" dirty="0" smtClean="0">
                <a:solidFill>
                  <a:srgbClr val="808080"/>
                </a:solidFill>
              </a:rPr>
              <a:t>62</a:t>
            </a:r>
            <a:r>
              <a:rPr lang="en-US" altLang="zh-CN" b="1" i="1" dirty="0" smtClean="0">
                <a:solidFill>
                  <a:srgbClr val="808080"/>
                </a:solidFill>
              </a:rPr>
              <a:t>, 883-890 (2006)</a:t>
            </a:r>
          </a:p>
        </p:txBody>
      </p:sp>
      <p:grpSp>
        <p:nvGrpSpPr>
          <p:cNvPr id="39" name="Group 38"/>
          <p:cNvGrpSpPr/>
          <p:nvPr/>
        </p:nvGrpSpPr>
        <p:grpSpPr>
          <a:xfrm>
            <a:off x="315677" y="1240963"/>
            <a:ext cx="8501774" cy="4953016"/>
            <a:chOff x="315677" y="1240963"/>
            <a:chExt cx="8501774" cy="4953016"/>
          </a:xfrm>
        </p:grpSpPr>
        <p:sp>
          <p:nvSpPr>
            <p:cNvPr id="6" name="Flowchart: Data 5"/>
            <p:cNvSpPr/>
            <p:nvPr/>
          </p:nvSpPr>
          <p:spPr bwMode="auto">
            <a:xfrm>
              <a:off x="315677" y="1240965"/>
              <a:ext cx="2057386" cy="838206"/>
            </a:xfrm>
            <a:prstGeom prst="flowChartInputOutput">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i="1" dirty="0" smtClean="0">
                  <a:solidFill>
                    <a:srgbClr val="0066FF"/>
                  </a:solidFill>
                </a:rPr>
                <a:t>SAD/SIR</a:t>
              </a:r>
            </a:p>
            <a:p>
              <a:pPr algn="ctr" fontAlgn="base">
                <a:spcBef>
                  <a:spcPct val="0"/>
                </a:spcBef>
                <a:spcAft>
                  <a:spcPct val="0"/>
                </a:spcAft>
              </a:pPr>
              <a:r>
                <a:rPr lang="en-US" sz="2000" b="1" i="1" dirty="0" smtClean="0">
                  <a:solidFill>
                    <a:srgbClr val="0066FF"/>
                  </a:solidFill>
                </a:rPr>
                <a:t>data</a:t>
              </a:r>
            </a:p>
          </p:txBody>
        </p:sp>
        <p:sp>
          <p:nvSpPr>
            <p:cNvPr id="7" name="Flowchart: Alternate Process 6"/>
            <p:cNvSpPr/>
            <p:nvPr/>
          </p:nvSpPr>
          <p:spPr bwMode="auto">
            <a:xfrm>
              <a:off x="2917356" y="1240963"/>
              <a:ext cx="2623464" cy="838208"/>
            </a:xfrm>
            <a:prstGeom prst="flowChartAlternateProcess">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i="1" dirty="0" smtClean="0">
                  <a:solidFill>
                    <a:srgbClr val="0066FF"/>
                  </a:solidFill>
                </a:rPr>
                <a:t>Direct-method phasing by OASIS</a:t>
              </a:r>
            </a:p>
          </p:txBody>
        </p:sp>
        <p:sp>
          <p:nvSpPr>
            <p:cNvPr id="10" name="Flowchart: Alternate Process 9"/>
            <p:cNvSpPr/>
            <p:nvPr/>
          </p:nvSpPr>
          <p:spPr bwMode="auto">
            <a:xfrm>
              <a:off x="2906478" y="2416647"/>
              <a:ext cx="2634333" cy="838208"/>
            </a:xfrm>
            <a:prstGeom prst="flowChartAlternateProcess">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i="1" dirty="0" smtClean="0">
                  <a:solidFill>
                    <a:srgbClr val="0066FF"/>
                  </a:solidFill>
                </a:rPr>
                <a:t>Density modification by DM</a:t>
              </a:r>
            </a:p>
          </p:txBody>
        </p:sp>
        <p:sp>
          <p:nvSpPr>
            <p:cNvPr id="11" name="Flowchart: Alternate Process 10"/>
            <p:cNvSpPr/>
            <p:nvPr/>
          </p:nvSpPr>
          <p:spPr bwMode="auto">
            <a:xfrm>
              <a:off x="2579905" y="3581445"/>
              <a:ext cx="3243943" cy="1142955"/>
            </a:xfrm>
            <a:prstGeom prst="flowChartAlternateProcess">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i="1" dirty="0" smtClean="0">
                  <a:solidFill>
                    <a:srgbClr val="0066FF"/>
                  </a:solidFill>
                </a:rPr>
                <a:t>Model building by ARP/wARP – RefMac or Buccaneer – RefMac</a:t>
              </a:r>
            </a:p>
          </p:txBody>
        </p:sp>
        <p:sp>
          <p:nvSpPr>
            <p:cNvPr id="12" name="Flowchart: Decision 11"/>
            <p:cNvSpPr/>
            <p:nvPr/>
          </p:nvSpPr>
          <p:spPr bwMode="auto">
            <a:xfrm>
              <a:off x="2764961" y="5061859"/>
              <a:ext cx="2939141" cy="1132120"/>
            </a:xfrm>
            <a:prstGeom prst="flowChartDecision">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2000" b="1" i="1" dirty="0" smtClean="0">
                  <a:solidFill>
                    <a:srgbClr val="0066FF"/>
                  </a:solidFill>
                </a:rPr>
                <a:t>Satisfied ?</a:t>
              </a:r>
            </a:p>
          </p:txBody>
        </p:sp>
        <p:cxnSp>
          <p:nvCxnSpPr>
            <p:cNvPr id="14" name="Elbow Connector 13"/>
            <p:cNvCxnSpPr>
              <a:stCxn id="12" idx="3"/>
              <a:endCxn id="7" idx="3"/>
            </p:cNvCxnSpPr>
            <p:nvPr/>
          </p:nvCxnSpPr>
          <p:spPr bwMode="auto">
            <a:xfrm flipH="1" flipV="1">
              <a:off x="5540820" y="1660067"/>
              <a:ext cx="163282" cy="3967852"/>
            </a:xfrm>
            <a:prstGeom prst="bentConnector3">
              <a:avLst>
                <a:gd name="adj1" fmla="val -340009"/>
              </a:avLst>
            </a:prstGeom>
            <a:solidFill>
              <a:schemeClr val="accent1"/>
            </a:solidFill>
            <a:ln w="25400" cap="flat" cmpd="sng" algn="ctr">
              <a:solidFill>
                <a:schemeClr val="tx1"/>
              </a:solidFill>
              <a:prstDash val="solid"/>
              <a:round/>
              <a:headEnd type="none" w="lg" len="lg"/>
              <a:tailEnd type="stealth" w="lg" len="lg"/>
            </a:ln>
            <a:effectLst/>
          </p:spPr>
        </p:cxnSp>
        <p:sp>
          <p:nvSpPr>
            <p:cNvPr id="17" name="Rounded Rectangle 16"/>
            <p:cNvSpPr/>
            <p:nvPr/>
          </p:nvSpPr>
          <p:spPr bwMode="auto">
            <a:xfrm>
              <a:off x="740220" y="5301415"/>
              <a:ext cx="1447803" cy="653143"/>
            </a:xfrm>
            <a:prstGeom prst="roundRect">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i="1" dirty="0" smtClean="0">
                  <a:solidFill>
                    <a:srgbClr val="0066FF"/>
                  </a:solidFill>
                </a:rPr>
                <a:t>End</a:t>
              </a:r>
            </a:p>
          </p:txBody>
        </p:sp>
        <p:cxnSp>
          <p:nvCxnSpPr>
            <p:cNvPr id="19" name="Elbow Connector 18"/>
            <p:cNvCxnSpPr>
              <a:stCxn id="12" idx="1"/>
              <a:endCxn id="17" idx="3"/>
            </p:cNvCxnSpPr>
            <p:nvPr/>
          </p:nvCxnSpPr>
          <p:spPr bwMode="auto">
            <a:xfrm rot="10800000" flipV="1">
              <a:off x="2188023" y="5627919"/>
              <a:ext cx="576938" cy="68"/>
            </a:xfrm>
            <a:prstGeom prst="bentConnector3">
              <a:avLst>
                <a:gd name="adj1" fmla="val 50000"/>
              </a:avLst>
            </a:prstGeom>
            <a:solidFill>
              <a:schemeClr val="accent1"/>
            </a:solidFill>
            <a:ln w="25400" cap="flat" cmpd="sng" algn="ctr">
              <a:solidFill>
                <a:schemeClr val="tx1"/>
              </a:solidFill>
              <a:prstDash val="solid"/>
              <a:round/>
              <a:headEnd type="none" w="lg" len="lg"/>
              <a:tailEnd type="stealth" w="lg" len="lg"/>
            </a:ln>
            <a:effectLst/>
          </p:spPr>
        </p:cxnSp>
        <p:cxnSp>
          <p:nvCxnSpPr>
            <p:cNvPr id="21" name="Elbow Connector 20"/>
            <p:cNvCxnSpPr>
              <a:stCxn id="6" idx="5"/>
              <a:endCxn id="7" idx="1"/>
            </p:cNvCxnSpPr>
            <p:nvPr/>
          </p:nvCxnSpPr>
          <p:spPr bwMode="auto">
            <a:xfrm flipV="1">
              <a:off x="2167324" y="1660067"/>
              <a:ext cx="750032" cy="1"/>
            </a:xfrm>
            <a:prstGeom prst="bentConnector3">
              <a:avLst>
                <a:gd name="adj1" fmla="val 50000"/>
              </a:avLst>
            </a:prstGeom>
            <a:solidFill>
              <a:schemeClr val="accent1"/>
            </a:solidFill>
            <a:ln w="25400" cap="flat" cmpd="sng" algn="ctr">
              <a:solidFill>
                <a:schemeClr val="tx1"/>
              </a:solidFill>
              <a:prstDash val="solid"/>
              <a:round/>
              <a:headEnd type="none" w="lg" len="lg"/>
              <a:tailEnd type="stealth" w="lg" len="lg"/>
            </a:ln>
            <a:effectLst/>
          </p:spPr>
        </p:cxnSp>
        <p:cxnSp>
          <p:nvCxnSpPr>
            <p:cNvPr id="23" name="Elbow Connector 22"/>
            <p:cNvCxnSpPr>
              <a:stCxn id="7" idx="2"/>
              <a:endCxn id="10" idx="0"/>
            </p:cNvCxnSpPr>
            <p:nvPr/>
          </p:nvCxnSpPr>
          <p:spPr bwMode="auto">
            <a:xfrm rot="5400000">
              <a:off x="4057629" y="2245188"/>
              <a:ext cx="337476" cy="5443"/>
            </a:xfrm>
            <a:prstGeom prst="bentConnector3">
              <a:avLst>
                <a:gd name="adj1" fmla="val 50000"/>
              </a:avLst>
            </a:prstGeom>
            <a:solidFill>
              <a:schemeClr val="accent1"/>
            </a:solidFill>
            <a:ln w="25400" cap="flat" cmpd="sng" algn="ctr">
              <a:solidFill>
                <a:schemeClr val="tx1"/>
              </a:solidFill>
              <a:prstDash val="solid"/>
              <a:round/>
              <a:headEnd type="none" w="lg" len="lg"/>
              <a:tailEnd type="stealth" w="lg" len="lg"/>
            </a:ln>
            <a:effectLst/>
          </p:spPr>
        </p:cxnSp>
        <p:cxnSp>
          <p:nvCxnSpPr>
            <p:cNvPr id="24" name="Elbow Connector 23"/>
            <p:cNvCxnSpPr/>
            <p:nvPr/>
          </p:nvCxnSpPr>
          <p:spPr bwMode="auto">
            <a:xfrm rot="5400000">
              <a:off x="4057625" y="3431758"/>
              <a:ext cx="337476" cy="5443"/>
            </a:xfrm>
            <a:prstGeom prst="bentConnector3">
              <a:avLst>
                <a:gd name="adj1" fmla="val 50000"/>
              </a:avLst>
            </a:prstGeom>
            <a:solidFill>
              <a:schemeClr val="accent1"/>
            </a:solidFill>
            <a:ln w="25400" cap="flat" cmpd="sng" algn="ctr">
              <a:solidFill>
                <a:schemeClr val="tx1"/>
              </a:solidFill>
              <a:prstDash val="solid"/>
              <a:round/>
              <a:headEnd type="none" w="lg" len="lg"/>
              <a:tailEnd type="stealth" w="lg" len="lg"/>
            </a:ln>
            <a:effectLst/>
          </p:spPr>
        </p:cxnSp>
        <p:cxnSp>
          <p:nvCxnSpPr>
            <p:cNvPr id="25" name="Elbow Connector 24"/>
            <p:cNvCxnSpPr/>
            <p:nvPr/>
          </p:nvCxnSpPr>
          <p:spPr bwMode="auto">
            <a:xfrm rot="5400000">
              <a:off x="4057621" y="4901364"/>
              <a:ext cx="337476" cy="5443"/>
            </a:xfrm>
            <a:prstGeom prst="bentConnector3">
              <a:avLst>
                <a:gd name="adj1" fmla="val 50000"/>
              </a:avLst>
            </a:prstGeom>
            <a:solidFill>
              <a:schemeClr val="accent1"/>
            </a:solidFill>
            <a:ln w="25400" cap="flat" cmpd="sng" algn="ctr">
              <a:solidFill>
                <a:schemeClr val="tx1"/>
              </a:solidFill>
              <a:prstDash val="solid"/>
              <a:round/>
              <a:headEnd type="none" w="lg" len="lg"/>
              <a:tailEnd type="stealth" w="lg" len="lg"/>
            </a:ln>
            <a:effectLst/>
          </p:spPr>
        </p:cxnSp>
        <p:sp>
          <p:nvSpPr>
            <p:cNvPr id="28" name="TextBox 27"/>
            <p:cNvSpPr txBox="1"/>
            <p:nvPr/>
          </p:nvSpPr>
          <p:spPr>
            <a:xfrm>
              <a:off x="2242448" y="5203369"/>
              <a:ext cx="627351" cy="400110"/>
            </a:xfrm>
            <a:prstGeom prst="rect">
              <a:avLst/>
            </a:prstGeom>
            <a:noFill/>
            <a:ln>
              <a:noFill/>
              <a:headEnd w="lg" len="lg"/>
            </a:ln>
          </p:spPr>
          <p:txBody>
            <a:bodyPr wrap="none" rtlCol="0">
              <a:spAutoFit/>
            </a:bodyPr>
            <a:lstStyle/>
            <a:p>
              <a:r>
                <a:rPr lang="en-US" sz="2000" b="1" dirty="0" smtClean="0">
                  <a:solidFill>
                    <a:srgbClr val="000000"/>
                  </a:solidFill>
                </a:rPr>
                <a:t>Yes</a:t>
              </a:r>
              <a:endParaRPr lang="en-US" sz="2000" b="1" dirty="0">
                <a:solidFill>
                  <a:srgbClr val="000000"/>
                </a:solidFill>
              </a:endParaRPr>
            </a:p>
          </p:txBody>
        </p:sp>
        <p:sp>
          <p:nvSpPr>
            <p:cNvPr id="29" name="TextBox 28"/>
            <p:cNvSpPr txBox="1"/>
            <p:nvPr/>
          </p:nvSpPr>
          <p:spPr>
            <a:xfrm>
              <a:off x="5671534" y="5192479"/>
              <a:ext cx="527709" cy="400110"/>
            </a:xfrm>
            <a:prstGeom prst="rect">
              <a:avLst/>
            </a:prstGeom>
            <a:noFill/>
            <a:ln>
              <a:noFill/>
              <a:headEnd w="lg" len="lg"/>
            </a:ln>
          </p:spPr>
          <p:txBody>
            <a:bodyPr wrap="none" rtlCol="0">
              <a:spAutoFit/>
            </a:bodyPr>
            <a:lstStyle/>
            <a:p>
              <a:r>
                <a:rPr lang="en-US" sz="2000" b="1" dirty="0" smtClean="0">
                  <a:solidFill>
                    <a:srgbClr val="000000"/>
                  </a:solidFill>
                </a:rPr>
                <a:t>No</a:t>
              </a:r>
              <a:endParaRPr lang="en-US" sz="2000" b="1" dirty="0">
                <a:solidFill>
                  <a:srgbClr val="000000"/>
                </a:solidFill>
              </a:endParaRPr>
            </a:p>
          </p:txBody>
        </p:sp>
        <p:sp>
          <p:nvSpPr>
            <p:cNvPr id="26" name="Flowchart: Data 25"/>
            <p:cNvSpPr/>
            <p:nvPr/>
          </p:nvSpPr>
          <p:spPr bwMode="auto">
            <a:xfrm>
              <a:off x="6629436" y="1240965"/>
              <a:ext cx="2188015" cy="838206"/>
            </a:xfrm>
            <a:prstGeom prst="flowChartInputOutput">
              <a:avLst/>
            </a:prstGeom>
            <a:solidFill>
              <a:schemeClr val="bg1"/>
            </a:solidFill>
            <a:ln w="25400" cap="flat" cmpd="sng" algn="ctr">
              <a:solidFill>
                <a:srgbClr val="0066FF"/>
              </a:solidFill>
              <a:prstDash val="solid"/>
              <a:round/>
              <a:headEnd type="none" w="lg" len="lg"/>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i="1" dirty="0" smtClean="0">
                  <a:solidFill>
                    <a:srgbClr val="0066FF"/>
                  </a:solidFill>
                </a:rPr>
                <a:t>Partial structure</a:t>
              </a:r>
            </a:p>
          </p:txBody>
        </p:sp>
        <p:cxnSp>
          <p:nvCxnSpPr>
            <p:cNvPr id="35" name="Straight Connector 34"/>
            <p:cNvCxnSpPr/>
            <p:nvPr/>
          </p:nvCxnSpPr>
          <p:spPr bwMode="auto">
            <a:xfrm>
              <a:off x="6139521" y="1654597"/>
              <a:ext cx="718457" cy="0"/>
            </a:xfrm>
            <a:prstGeom prst="line">
              <a:avLst/>
            </a:prstGeom>
            <a:solidFill>
              <a:schemeClr val="accent1"/>
            </a:solidFill>
            <a:ln w="25400" cap="flat" cmpd="sng" algn="ctr">
              <a:solidFill>
                <a:schemeClr val="tx1"/>
              </a:solidFill>
              <a:prstDash val="solid"/>
              <a:round/>
              <a:headEnd type="none" w="lg" len="lg"/>
              <a:tailEnd type="none" w="med" len="med"/>
            </a:ln>
            <a:effectLst/>
          </p:spPr>
        </p:cxnSp>
      </p:grpSp>
      <p:cxnSp>
        <p:nvCxnSpPr>
          <p:cNvPr id="22" name="Elbow Connector 21"/>
          <p:cNvCxnSpPr/>
          <p:nvPr/>
        </p:nvCxnSpPr>
        <p:spPr bwMode="auto">
          <a:xfrm rot="10800000" flipV="1">
            <a:off x="5685506" y="5629848"/>
            <a:ext cx="576938" cy="68"/>
          </a:xfrm>
          <a:prstGeom prst="bentConnector3">
            <a:avLst>
              <a:gd name="adj1" fmla="val 50000"/>
            </a:avLst>
          </a:prstGeom>
          <a:solidFill>
            <a:schemeClr val="accent1"/>
          </a:solidFill>
          <a:ln w="25400" cap="flat" cmpd="sng" algn="ctr">
            <a:solidFill>
              <a:schemeClr val="tx1"/>
            </a:solidFill>
            <a:prstDash val="solid"/>
            <a:round/>
            <a:headEnd type="stealth" w="lg" len="lg"/>
            <a:tailEnd type="none" w="lg" len="lg"/>
          </a:ln>
          <a:effectLst/>
        </p:spPr>
      </p:cxn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689"/>
            <a:ext cx="9143999" cy="6863379"/>
            <a:chOff x="0" y="-2689"/>
            <a:chExt cx="9143999" cy="6863379"/>
          </a:xfrm>
        </p:grpSpPr>
        <p:pic>
          <p:nvPicPr>
            <p:cNvPr id="2" name="Picture 1" descr="Fig.3.png"/>
            <p:cNvPicPr>
              <a:picLocks noChangeAspect="1"/>
            </p:cNvPicPr>
            <p:nvPr/>
          </p:nvPicPr>
          <p:blipFill>
            <a:blip r:embed="rId2" cstate="print"/>
            <a:stretch>
              <a:fillRect/>
            </a:stretch>
          </p:blipFill>
          <p:spPr>
            <a:xfrm>
              <a:off x="0" y="-2689"/>
              <a:ext cx="9143999" cy="6863379"/>
            </a:xfrm>
            <a:prstGeom prst="rect">
              <a:avLst/>
            </a:prstGeom>
          </p:spPr>
        </p:pic>
        <p:sp>
          <p:nvSpPr>
            <p:cNvPr id="4" name="Rectangle 3"/>
            <p:cNvSpPr/>
            <p:nvPr/>
          </p:nvSpPr>
          <p:spPr bwMode="auto">
            <a:xfrm>
              <a:off x="185057" y="1001486"/>
              <a:ext cx="2895600" cy="6204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3" name="TextBox 2"/>
            <p:cNvSpPr txBox="1"/>
            <p:nvPr/>
          </p:nvSpPr>
          <p:spPr>
            <a:xfrm>
              <a:off x="217713" y="925261"/>
              <a:ext cx="3026230" cy="1077218"/>
            </a:xfrm>
            <a:prstGeom prst="rect">
              <a:avLst/>
            </a:prstGeom>
            <a:noFill/>
          </p:spPr>
          <p:txBody>
            <a:bodyPr wrap="square" rtlCol="0">
              <a:spAutoFit/>
            </a:bodyPr>
            <a:lstStyle/>
            <a:p>
              <a:r>
                <a:rPr lang="en-US" sz="3200" b="1" i="1" dirty="0" smtClean="0">
                  <a:solidFill>
                    <a:srgbClr val="FF0000"/>
                  </a:solidFill>
                </a:rPr>
                <a:t>SAD phasing/</a:t>
              </a:r>
            </a:p>
            <a:p>
              <a:r>
                <a:rPr lang="en-US" sz="3200" b="1" i="1" dirty="0" smtClean="0">
                  <a:solidFill>
                    <a:srgbClr val="FF0000"/>
                  </a:solidFill>
                </a:rPr>
                <a:t>iteration</a:t>
              </a:r>
              <a:endParaRPr lang="en-US" sz="3200" b="1" i="1" dirty="0">
                <a:solidFill>
                  <a:srgbClr val="FF0000"/>
                </a:solidFill>
              </a:endParaRPr>
            </a:p>
          </p:txBody>
        </p:sp>
      </p:grpSp>
      <p:sp>
        <p:nvSpPr>
          <p:cNvPr id="6" name="Rectangle 5"/>
          <p:cNvSpPr/>
          <p:nvPr/>
        </p:nvSpPr>
        <p:spPr bwMode="auto">
          <a:xfrm>
            <a:off x="4201887" y="2155371"/>
            <a:ext cx="2329543" cy="4506686"/>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7" name="Rectangle 6"/>
          <p:cNvSpPr/>
          <p:nvPr/>
        </p:nvSpPr>
        <p:spPr bwMode="auto">
          <a:xfrm>
            <a:off x="2068227" y="1578429"/>
            <a:ext cx="2188087" cy="5083624"/>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Text Box 7"/>
          <p:cNvSpPr txBox="1">
            <a:spLocks noChangeArrowheads="1"/>
          </p:cNvSpPr>
          <p:nvPr/>
        </p:nvSpPr>
        <p:spPr bwMode="auto">
          <a:xfrm>
            <a:off x="411163" y="55808"/>
            <a:ext cx="8321675" cy="1754188"/>
          </a:xfrm>
          <a:prstGeom prst="rect">
            <a:avLst/>
          </a:prstGeom>
          <a:noFill/>
          <a:ln w="9525">
            <a:noFill/>
            <a:miter lim="800000"/>
            <a:headEnd/>
            <a:tailEnd/>
          </a:ln>
        </p:spPr>
        <p:txBody>
          <a:bodyPr>
            <a:spAutoFit/>
          </a:bodyPr>
          <a:lstStyle/>
          <a:p>
            <a:r>
              <a:rPr lang="en-US" altLang="zh-CN" sz="3600" b="1" i="1" dirty="0">
                <a:solidFill>
                  <a:srgbClr val="FF0000"/>
                </a:solidFill>
                <a:latin typeface="Times New Roman" pitchFamily="18" charset="0"/>
                <a:cs typeface="Times New Roman" pitchFamily="18" charset="0"/>
              </a:rPr>
              <a:t>Breaking the SAD phase ambiguity</a:t>
            </a:r>
          </a:p>
          <a:p>
            <a:r>
              <a:rPr lang="en-US" altLang="zh-CN" sz="2400" b="1" i="1" dirty="0">
                <a:solidFill>
                  <a:srgbClr val="000000"/>
                </a:solidFill>
                <a:latin typeface="Times New Roman" pitchFamily="18" charset="0"/>
                <a:cs typeface="Times New Roman" pitchFamily="18" charset="0"/>
              </a:rPr>
              <a:t>TT0570</a:t>
            </a:r>
            <a:r>
              <a:rPr lang="en-US" altLang="zh-CN" sz="2400" b="1" dirty="0">
                <a:solidFill>
                  <a:srgbClr val="CC9900"/>
                </a:solidFill>
                <a:latin typeface="Times New Roman" pitchFamily="18" charset="0"/>
                <a:cs typeface="Times New Roman" pitchFamily="18" charset="0"/>
              </a:rPr>
              <a:t> </a:t>
            </a:r>
            <a:r>
              <a:rPr lang="en-US" altLang="zh-CN" sz="2400" b="1" dirty="0">
                <a:solidFill>
                  <a:srgbClr val="3399FF"/>
                </a:solidFill>
                <a:latin typeface="Times New Roman" pitchFamily="18" charset="0"/>
                <a:cs typeface="Times New Roman" pitchFamily="18" charset="0"/>
              </a:rPr>
              <a:t>(</a:t>
            </a:r>
            <a:r>
              <a:rPr lang="en-US" altLang="zh-CN" sz="2400" b="1" i="1" dirty="0">
                <a:solidFill>
                  <a:srgbClr val="3399FF"/>
                </a:solidFill>
                <a:latin typeface="Times New Roman" pitchFamily="18" charset="0"/>
                <a:cs typeface="Times New Roman" pitchFamily="18" charset="0"/>
              </a:rPr>
              <a:t>2d5w</a:t>
            </a:r>
            <a:r>
              <a:rPr lang="en-US" altLang="zh-CN" sz="2400" b="1" dirty="0">
                <a:solidFill>
                  <a:srgbClr val="3399FF"/>
                </a:solidFill>
                <a:latin typeface="Times New Roman" pitchFamily="18" charset="0"/>
                <a:cs typeface="Times New Roman" pitchFamily="18" charset="0"/>
              </a:rPr>
              <a:t>)</a:t>
            </a:r>
            <a:r>
              <a:rPr lang="en-US" altLang="zh-CN" sz="2400" b="1" i="1" dirty="0">
                <a:solidFill>
                  <a:srgbClr val="3399FF"/>
                </a:solidFill>
                <a:latin typeface="Times New Roman" pitchFamily="18" charset="0"/>
                <a:cs typeface="Times New Roman" pitchFamily="18" charset="0"/>
              </a:rPr>
              <a:t> </a:t>
            </a:r>
            <a:r>
              <a:rPr lang="en-US" altLang="zh-CN" sz="2400" b="1" i="1" dirty="0">
                <a:solidFill>
                  <a:srgbClr val="FF9900"/>
                </a:solidFill>
                <a:latin typeface="Times New Roman" pitchFamily="18" charset="0"/>
                <a:cs typeface="Times New Roman" pitchFamily="18" charset="0"/>
              </a:rPr>
              <a:t>sulfur-SAD CuK</a:t>
            </a:r>
            <a:r>
              <a:rPr lang="en-US" altLang="zh-CN" sz="2400" b="1" i="1" dirty="0">
                <a:solidFill>
                  <a:srgbClr val="FF9900"/>
                </a:solidFill>
                <a:latin typeface="Symbol" pitchFamily="18" charset="2"/>
                <a:cs typeface="Times New Roman" pitchFamily="18" charset="0"/>
              </a:rPr>
              <a:t>a</a:t>
            </a:r>
            <a:r>
              <a:rPr lang="en-US" altLang="zh-CN" sz="2400" b="1" i="1" dirty="0">
                <a:solidFill>
                  <a:srgbClr val="FF9900"/>
                </a:solidFill>
                <a:latin typeface="Times New Roman" pitchFamily="18" charset="0"/>
                <a:cs typeface="Times New Roman" pitchFamily="18" charset="0"/>
              </a:rPr>
              <a:t> data, redundancy = 26.1  </a:t>
            </a:r>
          </a:p>
          <a:p>
            <a:r>
              <a:rPr lang="en-US" altLang="zh-CN" sz="2400" b="1" i="1" dirty="0">
                <a:solidFill>
                  <a:srgbClr val="3399FF"/>
                </a:solidFill>
                <a:latin typeface="Times New Roman" pitchFamily="18" charset="0"/>
                <a:cs typeface="Times New Roman" pitchFamily="18" charset="0"/>
              </a:rPr>
              <a:t>(1206 resides in the AU,</a:t>
            </a:r>
            <a:r>
              <a:rPr lang="en-US" altLang="zh-CN" sz="2400" b="1" dirty="0">
                <a:solidFill>
                  <a:srgbClr val="3399FF"/>
                </a:solidFill>
                <a:latin typeface="Times New Roman" pitchFamily="18" charset="0"/>
                <a:cs typeface="Times New Roman" pitchFamily="18" charset="0"/>
              </a:rPr>
              <a:t> </a:t>
            </a:r>
            <a:r>
              <a:rPr lang="en-US" altLang="zh-CN" sz="2400" b="1" i="1" dirty="0">
                <a:solidFill>
                  <a:srgbClr val="3399FF"/>
                </a:solidFill>
                <a:latin typeface="Times New Roman" pitchFamily="18" charset="0"/>
                <a:cs typeface="Times New Roman" pitchFamily="18" charset="0"/>
              </a:rPr>
              <a:t>Bijvoet ratio = 0.55%</a:t>
            </a:r>
            <a:r>
              <a:rPr lang="en-US" altLang="zh-CN" sz="2400" b="1" dirty="0">
                <a:solidFill>
                  <a:srgbClr val="3399FF"/>
                </a:solidFill>
                <a:latin typeface="Times New Roman" pitchFamily="18" charset="0"/>
                <a:cs typeface="Times New Roman" pitchFamily="18" charset="0"/>
              </a:rPr>
              <a:t>)</a:t>
            </a:r>
          </a:p>
          <a:p>
            <a:r>
              <a:rPr lang="en-US" altLang="zh-CN" sz="2400" b="1" i="1" dirty="0">
                <a:solidFill>
                  <a:srgbClr val="969696"/>
                </a:solidFill>
                <a:latin typeface="Times New Roman" pitchFamily="18" charset="0"/>
                <a:cs typeface="Times New Roman" pitchFamily="18" charset="0"/>
              </a:rPr>
              <a:t>Programs used: Oasis, DM, FFT program in CCP4 and PyMOL</a:t>
            </a:r>
          </a:p>
        </p:txBody>
      </p:sp>
      <p:graphicFrame>
        <p:nvGraphicFramePr>
          <p:cNvPr id="1026" name="Object 2"/>
          <p:cNvGraphicFramePr>
            <a:graphicFrameLocks noChangeAspect="1"/>
          </p:cNvGraphicFramePr>
          <p:nvPr/>
        </p:nvGraphicFramePr>
        <p:xfrm>
          <a:off x="1281113" y="1772575"/>
          <a:ext cx="6586537" cy="4665663"/>
        </p:xfrm>
        <a:graphic>
          <a:graphicData uri="http://schemas.openxmlformats.org/presentationml/2006/ole">
            <p:oleObj spid="_x0000_s3074" r:id="rId4" imgW="7315834" imgH="5180952" progId="">
              <p:embed/>
            </p:oleObj>
          </a:graphicData>
        </a:graphic>
      </p:graphicFrame>
      <p:sp>
        <p:nvSpPr>
          <p:cNvPr id="1029" name="Rectangle 17"/>
          <p:cNvSpPr>
            <a:spLocks noChangeArrowheads="1"/>
          </p:cNvSpPr>
          <p:nvPr/>
        </p:nvSpPr>
        <p:spPr bwMode="auto">
          <a:xfrm>
            <a:off x="633413" y="6339567"/>
            <a:ext cx="4332287" cy="457200"/>
          </a:xfrm>
          <a:prstGeom prst="rect">
            <a:avLst/>
          </a:prstGeom>
          <a:noFill/>
          <a:ln w="9525">
            <a:noFill/>
            <a:miter lim="800000"/>
            <a:headEnd/>
            <a:tailEnd/>
          </a:ln>
        </p:spPr>
        <p:txBody>
          <a:bodyPr wrap="none">
            <a:spAutoFit/>
          </a:bodyPr>
          <a:lstStyle/>
          <a:p>
            <a:r>
              <a:rPr lang="en-US" altLang="zh-CN" sz="2400" b="1" i="1" dirty="0">
                <a:solidFill>
                  <a:srgbClr val="969696"/>
                </a:solidFill>
                <a:latin typeface="Times New Roman" pitchFamily="18" charset="0"/>
                <a:cs typeface="Times New Roman" pitchFamily="18" charset="0"/>
              </a:rPr>
              <a:t>Chinese Physics B </a:t>
            </a:r>
            <a:r>
              <a:rPr lang="en-US" altLang="zh-CN" sz="2400" b="1" i="1" u="sng" dirty="0">
                <a:solidFill>
                  <a:srgbClr val="969696"/>
                </a:solidFill>
                <a:latin typeface="Times New Roman" pitchFamily="18" charset="0"/>
                <a:cs typeface="Times New Roman" pitchFamily="18" charset="0"/>
              </a:rPr>
              <a:t>17</a:t>
            </a:r>
            <a:r>
              <a:rPr lang="en-US" altLang="zh-CN" sz="2400" b="1" i="1" dirty="0">
                <a:solidFill>
                  <a:srgbClr val="969696"/>
                </a:solidFill>
                <a:latin typeface="Times New Roman" pitchFamily="18" charset="0"/>
                <a:cs typeface="Times New Roman" pitchFamily="18" charset="0"/>
              </a:rPr>
              <a:t>, 1-9 (2008)</a:t>
            </a:r>
            <a:endParaRPr lang="zh-CN" altLang="en-US" sz="2400" b="1" i="1" dirty="0">
              <a:solidFill>
                <a:srgbClr val="969696"/>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4" name="TextBox 3"/>
          <p:cNvSpPr txBox="1"/>
          <p:nvPr/>
        </p:nvSpPr>
        <p:spPr>
          <a:xfrm>
            <a:off x="1328059" y="130611"/>
            <a:ext cx="6476453" cy="830997"/>
          </a:xfrm>
          <a:prstGeom prst="rect">
            <a:avLst/>
          </a:prstGeom>
          <a:noFill/>
        </p:spPr>
        <p:txBody>
          <a:bodyPr wrap="none" rtlCol="0">
            <a:spAutoFit/>
          </a:bodyPr>
          <a:lstStyle/>
          <a:p>
            <a:r>
              <a:rPr lang="en-US" sz="4800" b="1" i="1" dirty="0" smtClean="0">
                <a:solidFill>
                  <a:schemeClr val="bg1"/>
                </a:solidFill>
                <a:effectLst>
                  <a:outerShdw dist="38100" dir="2700000" algn="tl">
                    <a:srgbClr val="000000"/>
                  </a:outerShdw>
                </a:effectLst>
                <a:latin typeface="Times New Roman" pitchFamily="18" charset="0"/>
                <a:cs typeface="Times New Roman" pitchFamily="18" charset="0"/>
              </a:rPr>
              <a:t>Dual-space MR iteration</a:t>
            </a:r>
            <a:endParaRPr lang="en-US" sz="4800" b="1" i="1" dirty="0">
              <a:solidFill>
                <a:schemeClr val="bg1"/>
              </a:solidFill>
              <a:effectLst>
                <a:outerShdw dist="38100" dir="2700000" algn="tl">
                  <a:srgbClr val="000000"/>
                </a:outerShdw>
              </a:effectLst>
              <a:latin typeface="Times New Roman" pitchFamily="18" charset="0"/>
              <a:cs typeface="Times New Roman" pitchFamily="18" charset="0"/>
            </a:endParaRPr>
          </a:p>
        </p:txBody>
      </p:sp>
      <p:sp>
        <p:nvSpPr>
          <p:cNvPr id="5" name="AutoShape 10"/>
          <p:cNvSpPr>
            <a:spLocks noChangeArrowheads="1"/>
          </p:cNvSpPr>
          <p:nvPr/>
        </p:nvSpPr>
        <p:spPr bwMode="auto">
          <a:xfrm>
            <a:off x="5276850" y="6103937"/>
            <a:ext cx="3867150" cy="754063"/>
          </a:xfrm>
          <a:prstGeom prst="flowChartAlternateProcess">
            <a:avLst/>
          </a:prstGeom>
          <a:solidFill>
            <a:srgbClr val="EAEAEA"/>
          </a:solidFill>
          <a:ln w="25400">
            <a:solidFill>
              <a:srgbClr val="808080"/>
            </a:solidFill>
            <a:miter lim="800000"/>
            <a:headEnd/>
            <a:tailEnd/>
          </a:ln>
        </p:spPr>
        <p:txBody>
          <a:bodyPr wrap="none" anchor="ctr"/>
          <a:lstStyle/>
          <a:p>
            <a:pPr algn="ctr"/>
            <a:r>
              <a:rPr lang="en-US" altLang="zh-CN" b="1" i="1" dirty="0">
                <a:solidFill>
                  <a:srgbClr val="808080"/>
                </a:solidFill>
              </a:rPr>
              <a:t>Acta Cryst. D</a:t>
            </a:r>
            <a:r>
              <a:rPr lang="en-US" altLang="zh-CN" b="1" i="1" u="sng" dirty="0">
                <a:solidFill>
                  <a:srgbClr val="808080"/>
                </a:solidFill>
              </a:rPr>
              <a:t>63</a:t>
            </a:r>
            <a:r>
              <a:rPr lang="en-US" altLang="zh-CN" b="1" i="1" dirty="0">
                <a:solidFill>
                  <a:srgbClr val="808080"/>
                </a:solidFill>
              </a:rPr>
              <a:t>, 793-799 (2007)</a:t>
            </a:r>
            <a:endParaRPr lang="zh-CN" altLang="en-US" b="1" i="1" dirty="0">
              <a:solidFill>
                <a:srgbClr val="808080"/>
              </a:solidFill>
            </a:endParaRPr>
          </a:p>
        </p:txBody>
      </p:sp>
      <p:grpSp>
        <p:nvGrpSpPr>
          <p:cNvPr id="30" name="Group 29"/>
          <p:cNvGrpSpPr/>
          <p:nvPr/>
        </p:nvGrpSpPr>
        <p:grpSpPr>
          <a:xfrm>
            <a:off x="892629" y="1240963"/>
            <a:ext cx="5720282" cy="4953016"/>
            <a:chOff x="892629" y="1240963"/>
            <a:chExt cx="5720282" cy="4953016"/>
          </a:xfrm>
        </p:grpSpPr>
        <p:sp>
          <p:nvSpPr>
            <p:cNvPr id="6" name="Flowchart: Data 5"/>
            <p:cNvSpPr/>
            <p:nvPr/>
          </p:nvSpPr>
          <p:spPr bwMode="auto">
            <a:xfrm>
              <a:off x="892629" y="1240965"/>
              <a:ext cx="1817899" cy="838206"/>
            </a:xfrm>
            <a:prstGeom prst="flowChartInputOutput">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MR</a:t>
              </a:r>
            </a:p>
            <a:p>
              <a:pPr marL="0" marR="0" indent="0" algn="ctr" defTabSz="914400" rtl="0" eaLnBrk="1" fontAlgn="base" latinLnBrk="0" hangingPunct="1">
                <a:lnSpc>
                  <a:spcPct val="100000"/>
                </a:lnSpc>
                <a:spcBef>
                  <a:spcPct val="0"/>
                </a:spcBef>
                <a:spcAft>
                  <a:spcPct val="0"/>
                </a:spcAft>
                <a:buClrTx/>
                <a:buSzTx/>
                <a:buFontTx/>
                <a:buNone/>
                <a:tabLst/>
              </a:pPr>
              <a:r>
                <a:rPr lang="en-US" sz="2000" b="1" i="1" dirty="0" smtClean="0">
                  <a:solidFill>
                    <a:srgbClr val="0066FF"/>
                  </a:solidFill>
                  <a:latin typeface="Arial" charset="0"/>
                  <a:ea typeface="宋体" pitchFamily="2" charset="-122"/>
                </a:rPr>
                <a:t>model</a:t>
              </a:r>
              <a:endParaRPr kumimoji="0" lang="en-US" sz="2000" b="1" i="1" u="none" strike="noStrike" cap="none" normalizeH="0" baseline="0" dirty="0" smtClean="0">
                <a:ln>
                  <a:noFill/>
                </a:ln>
                <a:solidFill>
                  <a:srgbClr val="0066FF"/>
                </a:solidFill>
                <a:latin typeface="Arial" charset="0"/>
                <a:ea typeface="宋体" pitchFamily="2" charset="-122"/>
              </a:endParaRPr>
            </a:p>
          </p:txBody>
        </p:sp>
        <p:sp>
          <p:nvSpPr>
            <p:cNvPr id="7" name="Flowchart: Alternate Process 6"/>
            <p:cNvSpPr/>
            <p:nvPr/>
          </p:nvSpPr>
          <p:spPr bwMode="auto">
            <a:xfrm>
              <a:off x="3254822" y="1240963"/>
              <a:ext cx="2623464" cy="838208"/>
            </a:xfrm>
            <a:prstGeom prst="flowChartAlternateProcess">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Direct-method phasing by OASIS</a:t>
              </a:r>
            </a:p>
          </p:txBody>
        </p:sp>
        <p:sp>
          <p:nvSpPr>
            <p:cNvPr id="10" name="Flowchart: Alternate Process 9"/>
            <p:cNvSpPr/>
            <p:nvPr/>
          </p:nvSpPr>
          <p:spPr bwMode="auto">
            <a:xfrm>
              <a:off x="3243944" y="2416647"/>
              <a:ext cx="2634333" cy="838208"/>
            </a:xfrm>
            <a:prstGeom prst="flowChartAlternateProcess">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Density modification by DM</a:t>
              </a:r>
            </a:p>
          </p:txBody>
        </p:sp>
        <p:sp>
          <p:nvSpPr>
            <p:cNvPr id="11" name="Flowchart: Alternate Process 10"/>
            <p:cNvSpPr/>
            <p:nvPr/>
          </p:nvSpPr>
          <p:spPr bwMode="auto">
            <a:xfrm>
              <a:off x="2917371" y="3581445"/>
              <a:ext cx="3243943" cy="1142955"/>
            </a:xfrm>
            <a:prstGeom prst="flowChartAlternateProcess">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Model building by ARP/wARP – RefMac or Buccaneer </a:t>
              </a:r>
              <a:r>
                <a:rPr kumimoji="0" lang="en-US" sz="2000" b="1" i="1" u="none" strike="noStrike" cap="none" normalizeH="0" baseline="0" dirty="0" smtClean="0">
                  <a:ln>
                    <a:noFill/>
                  </a:ln>
                  <a:solidFill>
                    <a:srgbClr val="0066FF"/>
                  </a:solidFill>
                  <a:latin typeface="+mj-lt"/>
                  <a:ea typeface="宋体" pitchFamily="2" charset="-122"/>
                </a:rPr>
                <a:t>–</a:t>
              </a:r>
              <a:r>
                <a:rPr kumimoji="0" lang="en-US" sz="2000" b="1" i="1" u="none" strike="noStrike" cap="none" normalizeH="0" baseline="0" dirty="0" smtClean="0">
                  <a:ln>
                    <a:noFill/>
                  </a:ln>
                  <a:solidFill>
                    <a:srgbClr val="0066FF"/>
                  </a:solidFill>
                  <a:latin typeface="Arial" charset="0"/>
                  <a:ea typeface="宋体" pitchFamily="2" charset="-122"/>
                </a:rPr>
                <a:t> RefMac</a:t>
              </a:r>
            </a:p>
          </p:txBody>
        </p:sp>
        <p:sp>
          <p:nvSpPr>
            <p:cNvPr id="12" name="Flowchart: Decision 11"/>
            <p:cNvSpPr/>
            <p:nvPr/>
          </p:nvSpPr>
          <p:spPr bwMode="auto">
            <a:xfrm>
              <a:off x="3102427" y="5061859"/>
              <a:ext cx="2939141" cy="1132120"/>
            </a:xfrm>
            <a:prstGeom prst="flowChartDecision">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Satisfied ?</a:t>
              </a:r>
            </a:p>
          </p:txBody>
        </p:sp>
        <p:cxnSp>
          <p:nvCxnSpPr>
            <p:cNvPr id="14" name="Elbow Connector 13"/>
            <p:cNvCxnSpPr>
              <a:stCxn id="12" idx="3"/>
              <a:endCxn id="7" idx="3"/>
            </p:cNvCxnSpPr>
            <p:nvPr/>
          </p:nvCxnSpPr>
          <p:spPr bwMode="auto">
            <a:xfrm flipH="1" flipV="1">
              <a:off x="5878286" y="1660067"/>
              <a:ext cx="163282" cy="3967852"/>
            </a:xfrm>
            <a:prstGeom prst="bentConnector3">
              <a:avLst>
                <a:gd name="adj1" fmla="val -413343"/>
              </a:avLst>
            </a:prstGeom>
            <a:solidFill>
              <a:schemeClr val="accent1"/>
            </a:solidFill>
            <a:ln w="25400" cap="flat" cmpd="sng" algn="ctr">
              <a:solidFill>
                <a:schemeClr val="tx1"/>
              </a:solidFill>
              <a:prstDash val="solid"/>
              <a:round/>
              <a:headEnd type="none" w="med" len="med"/>
              <a:tailEnd type="stealth" w="lg" len="lg"/>
            </a:ln>
            <a:effectLst/>
          </p:spPr>
        </p:cxnSp>
        <p:sp>
          <p:nvSpPr>
            <p:cNvPr id="17" name="Rounded Rectangle 16"/>
            <p:cNvSpPr/>
            <p:nvPr/>
          </p:nvSpPr>
          <p:spPr bwMode="auto">
            <a:xfrm>
              <a:off x="1077686" y="5301415"/>
              <a:ext cx="1447803" cy="653143"/>
            </a:xfrm>
            <a:prstGeom prst="roundRect">
              <a:avLst/>
            </a:prstGeom>
            <a:solidFill>
              <a:schemeClr val="bg1"/>
            </a:solid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66FF"/>
                  </a:solidFill>
                  <a:latin typeface="Arial" charset="0"/>
                  <a:ea typeface="宋体" pitchFamily="2" charset="-122"/>
                </a:rPr>
                <a:t>End</a:t>
              </a:r>
            </a:p>
          </p:txBody>
        </p:sp>
        <p:cxnSp>
          <p:nvCxnSpPr>
            <p:cNvPr id="19" name="Elbow Connector 18"/>
            <p:cNvCxnSpPr>
              <a:stCxn id="12" idx="1"/>
              <a:endCxn id="17" idx="3"/>
            </p:cNvCxnSpPr>
            <p:nvPr/>
          </p:nvCxnSpPr>
          <p:spPr bwMode="auto">
            <a:xfrm rot="10800000" flipV="1">
              <a:off x="2525489" y="5627919"/>
              <a:ext cx="576938" cy="68"/>
            </a:xfrm>
            <a:prstGeom prst="bentConnector3">
              <a:avLst>
                <a:gd name="adj1" fmla="val 50000"/>
              </a:avLst>
            </a:prstGeom>
            <a:solidFill>
              <a:schemeClr val="accent1"/>
            </a:solidFill>
            <a:ln w="25400" cap="flat" cmpd="sng" algn="ctr">
              <a:solidFill>
                <a:schemeClr val="tx1"/>
              </a:solidFill>
              <a:prstDash val="solid"/>
              <a:round/>
              <a:headEnd type="none" w="med" len="med"/>
              <a:tailEnd type="stealth" w="lg" len="lg"/>
            </a:ln>
            <a:effectLst/>
          </p:spPr>
        </p:cxnSp>
        <p:cxnSp>
          <p:nvCxnSpPr>
            <p:cNvPr id="21" name="Elbow Connector 20"/>
            <p:cNvCxnSpPr>
              <a:stCxn id="6" idx="5"/>
              <a:endCxn id="7" idx="1"/>
            </p:cNvCxnSpPr>
            <p:nvPr/>
          </p:nvCxnSpPr>
          <p:spPr bwMode="auto">
            <a:xfrm flipV="1">
              <a:off x="2528738" y="1660067"/>
              <a:ext cx="726084" cy="1"/>
            </a:xfrm>
            <a:prstGeom prst="bentConnector3">
              <a:avLst>
                <a:gd name="adj1" fmla="val 50000"/>
              </a:avLst>
            </a:prstGeom>
            <a:solidFill>
              <a:schemeClr val="accent1"/>
            </a:solidFill>
            <a:ln w="25400" cap="flat" cmpd="sng" algn="ctr">
              <a:solidFill>
                <a:schemeClr val="tx1"/>
              </a:solidFill>
              <a:prstDash val="solid"/>
              <a:round/>
              <a:headEnd type="none" w="med" len="med"/>
              <a:tailEnd type="stealth" w="lg" len="lg"/>
            </a:ln>
            <a:effectLst/>
          </p:spPr>
        </p:cxnSp>
        <p:cxnSp>
          <p:nvCxnSpPr>
            <p:cNvPr id="23" name="Elbow Connector 22"/>
            <p:cNvCxnSpPr>
              <a:stCxn id="7" idx="2"/>
              <a:endCxn id="10" idx="0"/>
            </p:cNvCxnSpPr>
            <p:nvPr/>
          </p:nvCxnSpPr>
          <p:spPr bwMode="auto">
            <a:xfrm rot="5400000">
              <a:off x="4395095" y="2245188"/>
              <a:ext cx="337476" cy="5443"/>
            </a:xfrm>
            <a:prstGeom prst="bentConnector3">
              <a:avLst>
                <a:gd name="adj1" fmla="val 50000"/>
              </a:avLst>
            </a:prstGeom>
            <a:solidFill>
              <a:schemeClr val="accent1"/>
            </a:solidFill>
            <a:ln w="25400" cap="flat" cmpd="sng" algn="ctr">
              <a:solidFill>
                <a:schemeClr val="tx1"/>
              </a:solidFill>
              <a:prstDash val="solid"/>
              <a:round/>
              <a:headEnd type="none" w="med" len="med"/>
              <a:tailEnd type="stealth" w="lg" len="lg"/>
            </a:ln>
            <a:effectLst/>
          </p:spPr>
        </p:cxnSp>
        <p:cxnSp>
          <p:nvCxnSpPr>
            <p:cNvPr id="24" name="Elbow Connector 23"/>
            <p:cNvCxnSpPr/>
            <p:nvPr/>
          </p:nvCxnSpPr>
          <p:spPr bwMode="auto">
            <a:xfrm rot="5400000">
              <a:off x="4395091" y="3431758"/>
              <a:ext cx="337476" cy="5443"/>
            </a:xfrm>
            <a:prstGeom prst="bentConnector3">
              <a:avLst>
                <a:gd name="adj1" fmla="val 50000"/>
              </a:avLst>
            </a:prstGeom>
            <a:solidFill>
              <a:schemeClr val="accent1"/>
            </a:solidFill>
            <a:ln w="25400" cap="flat" cmpd="sng" algn="ctr">
              <a:solidFill>
                <a:schemeClr val="tx1"/>
              </a:solidFill>
              <a:prstDash val="solid"/>
              <a:round/>
              <a:headEnd type="none" w="med" len="med"/>
              <a:tailEnd type="stealth" w="lg" len="lg"/>
            </a:ln>
            <a:effectLst/>
          </p:spPr>
        </p:cxnSp>
        <p:cxnSp>
          <p:nvCxnSpPr>
            <p:cNvPr id="25" name="Elbow Connector 24"/>
            <p:cNvCxnSpPr/>
            <p:nvPr/>
          </p:nvCxnSpPr>
          <p:spPr bwMode="auto">
            <a:xfrm rot="5400000">
              <a:off x="4395087" y="4901364"/>
              <a:ext cx="337476" cy="5443"/>
            </a:xfrm>
            <a:prstGeom prst="bentConnector3">
              <a:avLst>
                <a:gd name="adj1" fmla="val 50000"/>
              </a:avLst>
            </a:prstGeom>
            <a:solidFill>
              <a:schemeClr val="accent1"/>
            </a:solidFill>
            <a:ln w="25400" cap="flat" cmpd="sng" algn="ctr">
              <a:solidFill>
                <a:schemeClr val="tx1"/>
              </a:solidFill>
              <a:prstDash val="solid"/>
              <a:round/>
              <a:headEnd type="none" w="med" len="med"/>
              <a:tailEnd type="stealth" w="lg" len="lg"/>
            </a:ln>
            <a:effectLst/>
          </p:spPr>
        </p:cxnSp>
        <p:sp>
          <p:nvSpPr>
            <p:cNvPr id="28" name="TextBox 27"/>
            <p:cNvSpPr txBox="1"/>
            <p:nvPr/>
          </p:nvSpPr>
          <p:spPr>
            <a:xfrm>
              <a:off x="2547256" y="5203369"/>
              <a:ext cx="627351" cy="400110"/>
            </a:xfrm>
            <a:prstGeom prst="rect">
              <a:avLst/>
            </a:prstGeom>
            <a:noFill/>
          </p:spPr>
          <p:txBody>
            <a:bodyPr wrap="none" rtlCol="0">
              <a:spAutoFit/>
            </a:bodyPr>
            <a:lstStyle/>
            <a:p>
              <a:r>
                <a:rPr lang="en-US" sz="2000" b="1" dirty="0" smtClean="0"/>
                <a:t>Yes</a:t>
              </a:r>
              <a:endParaRPr lang="en-US" sz="2000" b="1" dirty="0"/>
            </a:p>
          </p:txBody>
        </p:sp>
        <p:sp>
          <p:nvSpPr>
            <p:cNvPr id="29" name="TextBox 28"/>
            <p:cNvSpPr txBox="1"/>
            <p:nvPr/>
          </p:nvSpPr>
          <p:spPr>
            <a:xfrm>
              <a:off x="6085202" y="5192479"/>
              <a:ext cx="527709" cy="400110"/>
            </a:xfrm>
            <a:prstGeom prst="rect">
              <a:avLst/>
            </a:prstGeom>
            <a:noFill/>
          </p:spPr>
          <p:txBody>
            <a:bodyPr wrap="none" rtlCol="0">
              <a:spAutoFit/>
            </a:bodyPr>
            <a:lstStyle/>
            <a:p>
              <a:r>
                <a:rPr lang="en-US" sz="2000" b="1" dirty="0" smtClean="0"/>
                <a:t>No</a:t>
              </a:r>
              <a:endParaRPr lang="en-US" sz="2000" b="1" dirty="0"/>
            </a:p>
          </p:txBody>
        </p:sp>
      </p:gr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39700" y="182563"/>
            <a:ext cx="8850313" cy="6505575"/>
            <a:chOff x="36513" y="137160"/>
            <a:chExt cx="8850312" cy="6505040"/>
          </a:xfrm>
        </p:grpSpPr>
        <p:grpSp>
          <p:nvGrpSpPr>
            <p:cNvPr id="3" name="Group 3"/>
            <p:cNvGrpSpPr>
              <a:grpSpLocks/>
            </p:cNvGrpSpPr>
            <p:nvPr/>
          </p:nvGrpSpPr>
          <p:grpSpPr bwMode="auto">
            <a:xfrm>
              <a:off x="36513" y="1656081"/>
              <a:ext cx="1800225" cy="4005263"/>
              <a:chOff x="23" y="964"/>
              <a:chExt cx="1134" cy="2523"/>
            </a:xfrm>
          </p:grpSpPr>
          <p:sp>
            <p:nvSpPr>
              <p:cNvPr id="18436" name="Rectangle 4"/>
              <p:cNvSpPr>
                <a:spLocks noChangeArrowheads="1"/>
              </p:cNvSpPr>
              <p:nvPr/>
            </p:nvSpPr>
            <p:spPr bwMode="auto">
              <a:xfrm>
                <a:off x="83" y="1578"/>
                <a:ext cx="851" cy="1300"/>
              </a:xfrm>
              <a:prstGeom prst="rect">
                <a:avLst/>
              </a:prstGeom>
              <a:gradFill rotWithShape="1">
                <a:gsLst>
                  <a:gs pos="0">
                    <a:srgbClr val="F5CD93"/>
                  </a:gs>
                  <a:gs pos="100000">
                    <a:schemeClr val="bg1"/>
                  </a:gs>
                </a:gsLst>
                <a:path path="shape">
                  <a:fillToRect l="50000" t="50000" r="50000" b="50000"/>
                </a:path>
              </a:gradFill>
              <a:ln w="9525">
                <a:noFill/>
                <a:miter lim="800000"/>
                <a:headEnd/>
                <a:tailEnd/>
              </a:ln>
              <a:effectLst/>
            </p:spPr>
            <p:txBody>
              <a:bodyPr wrap="none" anchor="ctr"/>
              <a:lstStyle/>
              <a:p>
                <a:pPr>
                  <a:defRPr/>
                </a:pPr>
                <a:endParaRPr lang="zh-CN" altLang="en-US">
                  <a:solidFill>
                    <a:srgbClr val="000000"/>
                  </a:solidFill>
                  <a:effectLst>
                    <a:outerShdw blurRad="38100" dist="38100" dir="2700000" algn="tl">
                      <a:srgbClr val="FFFFFF"/>
                    </a:outerShdw>
                  </a:effectLst>
                </a:endParaRPr>
              </a:p>
            </p:txBody>
          </p:sp>
          <p:sp>
            <p:nvSpPr>
              <p:cNvPr id="23579" name="Rectangle 5"/>
              <p:cNvSpPr>
                <a:spLocks noChangeArrowheads="1"/>
              </p:cNvSpPr>
              <p:nvPr/>
            </p:nvSpPr>
            <p:spPr bwMode="auto">
              <a:xfrm>
                <a:off x="186" y="2910"/>
                <a:ext cx="971" cy="577"/>
              </a:xfrm>
              <a:prstGeom prst="rect">
                <a:avLst/>
              </a:prstGeom>
              <a:noFill/>
              <a:ln w="9525">
                <a:noFill/>
                <a:miter lim="800000"/>
                <a:headEnd/>
                <a:tailEnd/>
              </a:ln>
            </p:spPr>
            <p:txBody>
              <a:bodyPr>
                <a:spAutoFit/>
              </a:bodyPr>
              <a:lstStyle/>
              <a:p>
                <a:r>
                  <a:rPr lang="en-US" altLang="zh-CN" b="1" i="1">
                    <a:solidFill>
                      <a:srgbClr val="808080"/>
                    </a:solidFill>
                  </a:rPr>
                  <a:t>46 residues</a:t>
                </a:r>
              </a:p>
              <a:p>
                <a:r>
                  <a:rPr lang="en-US" altLang="zh-CN" b="1" i="1">
                    <a:solidFill>
                      <a:srgbClr val="808080"/>
                    </a:solidFill>
                  </a:rPr>
                  <a:t>13 with side chains</a:t>
                </a:r>
              </a:p>
            </p:txBody>
          </p:sp>
          <p:pic>
            <p:nvPicPr>
              <p:cNvPr id="18438" name="Picture 6" descr="MR"/>
              <p:cNvPicPr>
                <a:picLocks noChangeAspect="1" noChangeArrowheads="1"/>
              </p:cNvPicPr>
              <p:nvPr/>
            </p:nvPicPr>
            <p:blipFill>
              <a:blip r:embed="rId3" cstate="print">
                <a:clrChange>
                  <a:clrFrom>
                    <a:srgbClr val="FFFFFF"/>
                  </a:clrFrom>
                  <a:clrTo>
                    <a:srgbClr val="FFFFFF">
                      <a:alpha val="0"/>
                    </a:srgbClr>
                  </a:clrTo>
                </a:clrChange>
              </a:blip>
              <a:srcRect l="5316"/>
              <a:stretch>
                <a:fillRect/>
              </a:stretch>
            </p:blipFill>
            <p:spPr bwMode="auto">
              <a:xfrm>
                <a:off x="23" y="964"/>
                <a:ext cx="1051" cy="1676"/>
              </a:xfrm>
              <a:prstGeom prst="rect">
                <a:avLst/>
              </a:prstGeom>
              <a:noFill/>
              <a:ln w="9525">
                <a:noFill/>
                <a:miter lim="800000"/>
                <a:headEnd/>
                <a:tailEnd/>
              </a:ln>
              <a:effectLst>
                <a:outerShdw dist="107763" dir="2700000" algn="ctr" rotWithShape="0">
                  <a:srgbClr val="9DBBCF">
                    <a:alpha val="50000"/>
                  </a:srgbClr>
                </a:outerShdw>
              </a:effectLst>
            </p:spPr>
          </p:pic>
          <p:sp>
            <p:nvSpPr>
              <p:cNvPr id="18439" name="Rectangle 7"/>
              <p:cNvSpPr>
                <a:spLocks noChangeArrowheads="1"/>
              </p:cNvSpPr>
              <p:nvPr/>
            </p:nvSpPr>
            <p:spPr bwMode="auto">
              <a:xfrm>
                <a:off x="187" y="2522"/>
                <a:ext cx="540" cy="404"/>
              </a:xfrm>
              <a:prstGeom prst="rect">
                <a:avLst/>
              </a:prstGeom>
              <a:noFill/>
              <a:ln w="9525">
                <a:noFill/>
                <a:miter lim="800000"/>
                <a:headEnd/>
                <a:tailEnd/>
              </a:ln>
              <a:effectLst>
                <a:outerShdw dist="35921" dir="2700000" algn="ctr" rotWithShape="0">
                  <a:srgbClr val="B0C8D8"/>
                </a:outerShdw>
              </a:effectLst>
            </p:spPr>
            <p:txBody>
              <a:bodyPr wrap="none">
                <a:spAutoFit/>
              </a:bodyPr>
              <a:lstStyle/>
              <a:p>
                <a:pPr>
                  <a:defRPr/>
                </a:pPr>
                <a:r>
                  <a:rPr lang="en-US" altLang="zh-CN" b="1" i="1">
                    <a:solidFill>
                      <a:srgbClr val="FF0000"/>
                    </a:solidFill>
                  </a:rPr>
                  <a:t>MR</a:t>
                </a:r>
              </a:p>
              <a:p>
                <a:pPr>
                  <a:defRPr/>
                </a:pPr>
                <a:r>
                  <a:rPr lang="en-US" altLang="zh-CN" b="1" i="1">
                    <a:solidFill>
                      <a:srgbClr val="FF0000"/>
                    </a:solidFill>
                  </a:rPr>
                  <a:t>model</a:t>
                </a:r>
              </a:p>
            </p:txBody>
          </p:sp>
        </p:grpSp>
        <p:pic>
          <p:nvPicPr>
            <p:cNvPr id="18440" name="Picture 8" descr="n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22363" y="3546830"/>
              <a:ext cx="1763713" cy="2663606"/>
            </a:xfrm>
            <a:prstGeom prst="rect">
              <a:avLst/>
            </a:prstGeom>
            <a:noFill/>
            <a:ln w="9525">
              <a:noFill/>
              <a:miter lim="800000"/>
              <a:headEnd/>
              <a:tailEnd/>
            </a:ln>
            <a:effectLst>
              <a:outerShdw dist="107763" dir="2700000" algn="ctr" rotWithShape="0">
                <a:srgbClr val="B0C8D8">
                  <a:alpha val="50000"/>
                </a:srgbClr>
              </a:outerShdw>
            </a:effectLst>
          </p:spPr>
        </p:pic>
        <p:pic>
          <p:nvPicPr>
            <p:cNvPr id="23557" name="Picture 9" descr="n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22625" y="3534093"/>
              <a:ext cx="1763712" cy="2663825"/>
            </a:xfrm>
            <a:prstGeom prst="rect">
              <a:avLst/>
            </a:prstGeom>
            <a:noFill/>
            <a:ln w="9525">
              <a:noFill/>
              <a:miter lim="800000"/>
              <a:headEnd/>
              <a:tailEnd/>
            </a:ln>
          </p:spPr>
        </p:pic>
        <p:sp>
          <p:nvSpPr>
            <p:cNvPr id="23558" name="Rectangle 10"/>
            <p:cNvSpPr>
              <a:spLocks noChangeArrowheads="1"/>
            </p:cNvSpPr>
            <p:nvPr/>
          </p:nvSpPr>
          <p:spPr bwMode="auto">
            <a:xfrm>
              <a:off x="3619500" y="6256656"/>
              <a:ext cx="1047750" cy="366713"/>
            </a:xfrm>
            <a:prstGeom prst="rect">
              <a:avLst/>
            </a:prstGeom>
            <a:noFill/>
            <a:ln w="9525">
              <a:noFill/>
              <a:miter lim="800000"/>
              <a:headEnd/>
              <a:tailEnd/>
            </a:ln>
          </p:spPr>
          <p:txBody>
            <a:bodyPr>
              <a:spAutoFit/>
            </a:bodyPr>
            <a:lstStyle/>
            <a:p>
              <a:pPr algn="ctr"/>
              <a:r>
                <a:rPr lang="en-US" altLang="zh-CN" b="1" i="1">
                  <a:solidFill>
                    <a:srgbClr val="0066FF"/>
                  </a:solidFill>
                </a:rPr>
                <a:t>Cycle 2</a:t>
              </a:r>
            </a:p>
          </p:txBody>
        </p:sp>
        <p:sp>
          <p:nvSpPr>
            <p:cNvPr id="23559" name="Rectangle 11"/>
            <p:cNvSpPr>
              <a:spLocks noChangeArrowheads="1"/>
            </p:cNvSpPr>
            <p:nvPr/>
          </p:nvSpPr>
          <p:spPr bwMode="auto">
            <a:xfrm>
              <a:off x="4915218" y="5811203"/>
              <a:ext cx="2468562" cy="830997"/>
            </a:xfrm>
            <a:prstGeom prst="rect">
              <a:avLst/>
            </a:prstGeom>
            <a:noFill/>
            <a:ln w="9525">
              <a:noFill/>
              <a:miter lim="800000"/>
              <a:headEnd/>
              <a:tailEnd/>
            </a:ln>
          </p:spPr>
          <p:txBody>
            <a:bodyPr>
              <a:spAutoFit/>
            </a:bodyPr>
            <a:lstStyle/>
            <a:p>
              <a:r>
                <a:rPr lang="en-US" altLang="zh-CN" sz="2400" b="1" i="1">
                  <a:solidFill>
                    <a:srgbClr val="0099CC"/>
                  </a:solidFill>
                </a:rPr>
                <a:t>ARP/wARP-DM</a:t>
              </a:r>
            </a:p>
            <a:p>
              <a:r>
                <a:rPr lang="en-US" altLang="zh-CN" sz="2400" b="1" i="1">
                  <a:solidFill>
                    <a:srgbClr val="0099CC"/>
                  </a:solidFill>
                </a:rPr>
                <a:t>iteration</a:t>
              </a:r>
            </a:p>
          </p:txBody>
        </p:sp>
        <p:sp>
          <p:nvSpPr>
            <p:cNvPr id="23560" name="Rectangle 12"/>
            <p:cNvSpPr>
              <a:spLocks noChangeArrowheads="1"/>
            </p:cNvSpPr>
            <p:nvPr/>
          </p:nvSpPr>
          <p:spPr bwMode="auto">
            <a:xfrm>
              <a:off x="1736725" y="6259831"/>
              <a:ext cx="1062037" cy="366713"/>
            </a:xfrm>
            <a:prstGeom prst="rect">
              <a:avLst/>
            </a:prstGeom>
            <a:noFill/>
            <a:ln w="9525">
              <a:noFill/>
              <a:miter lim="800000"/>
              <a:headEnd/>
              <a:tailEnd/>
            </a:ln>
          </p:spPr>
          <p:txBody>
            <a:bodyPr>
              <a:spAutoFit/>
            </a:bodyPr>
            <a:lstStyle/>
            <a:p>
              <a:pPr algn="ctr"/>
              <a:r>
                <a:rPr lang="en-US" altLang="zh-CN" b="1" i="1">
                  <a:solidFill>
                    <a:srgbClr val="0066FF"/>
                  </a:solidFill>
                </a:rPr>
                <a:t>Cycle 1</a:t>
              </a:r>
            </a:p>
          </p:txBody>
        </p:sp>
        <p:grpSp>
          <p:nvGrpSpPr>
            <p:cNvPr id="4" name="Group 13"/>
            <p:cNvGrpSpPr>
              <a:grpSpLocks/>
            </p:cNvGrpSpPr>
            <p:nvPr/>
          </p:nvGrpSpPr>
          <p:grpSpPr bwMode="auto">
            <a:xfrm>
              <a:off x="6946900" y="1546543"/>
              <a:ext cx="1939925" cy="3602038"/>
              <a:chOff x="4376" y="895"/>
              <a:chExt cx="1222" cy="2269"/>
            </a:xfrm>
          </p:grpSpPr>
          <p:sp>
            <p:nvSpPr>
              <p:cNvPr id="18446" name="Rectangle 14"/>
              <p:cNvSpPr>
                <a:spLocks noChangeArrowheads="1"/>
              </p:cNvSpPr>
              <p:nvPr/>
            </p:nvSpPr>
            <p:spPr bwMode="auto">
              <a:xfrm>
                <a:off x="4376" y="895"/>
                <a:ext cx="1222" cy="1993"/>
              </a:xfrm>
              <a:prstGeom prst="rect">
                <a:avLst/>
              </a:prstGeom>
              <a:gradFill rotWithShape="1">
                <a:gsLst>
                  <a:gs pos="0">
                    <a:srgbClr val="93D4E1"/>
                  </a:gs>
                  <a:gs pos="100000">
                    <a:schemeClr val="bg1"/>
                  </a:gs>
                </a:gsLst>
                <a:path path="shape">
                  <a:fillToRect l="50000" t="50000" r="50000" b="50000"/>
                </a:path>
              </a:gradFill>
              <a:ln w="9525">
                <a:noFill/>
                <a:miter lim="800000"/>
                <a:headEnd/>
                <a:tailEnd/>
              </a:ln>
              <a:effectLst/>
            </p:spPr>
            <p:txBody>
              <a:bodyPr wrap="none" anchor="ctr"/>
              <a:lstStyle/>
              <a:p>
                <a:pPr>
                  <a:defRPr/>
                </a:pPr>
                <a:endParaRPr lang="zh-CN" altLang="en-US">
                  <a:solidFill>
                    <a:srgbClr val="000000"/>
                  </a:solidFill>
                  <a:effectLst>
                    <a:outerShdw blurRad="38100" dist="38100" dir="2700000" algn="tl">
                      <a:srgbClr val="FFFFFF"/>
                    </a:outerShdw>
                  </a:effectLst>
                </a:endParaRPr>
              </a:p>
            </p:txBody>
          </p:sp>
          <p:pic>
            <p:nvPicPr>
              <p:cNvPr id="18447" name="Picture 15" descr="final"/>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34" y="972"/>
                <a:ext cx="1104" cy="1668"/>
              </a:xfrm>
              <a:prstGeom prst="rect">
                <a:avLst/>
              </a:prstGeom>
              <a:noFill/>
              <a:ln w="9525">
                <a:noFill/>
                <a:miter lim="800000"/>
                <a:headEnd/>
                <a:tailEnd/>
              </a:ln>
              <a:effectLst>
                <a:outerShdw dist="107763" dir="2700000" algn="ctr" rotWithShape="0">
                  <a:srgbClr val="9DBBCF">
                    <a:alpha val="50000"/>
                  </a:srgbClr>
                </a:outerShdw>
              </a:effectLst>
            </p:spPr>
          </p:pic>
          <p:sp>
            <p:nvSpPr>
              <p:cNvPr id="18448" name="Rectangle 16"/>
              <p:cNvSpPr>
                <a:spLocks noChangeArrowheads="1"/>
              </p:cNvSpPr>
              <p:nvPr/>
            </p:nvSpPr>
            <p:spPr bwMode="auto">
              <a:xfrm>
                <a:off x="4593" y="2548"/>
                <a:ext cx="629" cy="404"/>
              </a:xfrm>
              <a:prstGeom prst="rect">
                <a:avLst/>
              </a:prstGeom>
              <a:noFill/>
              <a:ln w="9525">
                <a:noFill/>
                <a:miter lim="800000"/>
                <a:headEnd/>
                <a:tailEnd/>
              </a:ln>
              <a:effectLst>
                <a:outerShdw dist="35921" dir="2700000" algn="ctr" rotWithShape="0">
                  <a:srgbClr val="B0C8D8"/>
                </a:outerShdw>
              </a:effectLst>
            </p:spPr>
            <p:txBody>
              <a:bodyPr>
                <a:spAutoFit/>
              </a:bodyPr>
              <a:lstStyle/>
              <a:p>
                <a:pPr>
                  <a:defRPr/>
                </a:pPr>
                <a:r>
                  <a:rPr lang="en-US" altLang="zh-CN" b="1" i="1">
                    <a:solidFill>
                      <a:srgbClr val="FF0000"/>
                    </a:solidFill>
                  </a:rPr>
                  <a:t>Final</a:t>
                </a:r>
              </a:p>
              <a:p>
                <a:pPr>
                  <a:defRPr/>
                </a:pPr>
                <a:r>
                  <a:rPr lang="en-US" altLang="zh-CN" b="1" i="1">
                    <a:solidFill>
                      <a:srgbClr val="FF0000"/>
                    </a:solidFill>
                  </a:rPr>
                  <a:t>model</a:t>
                </a:r>
              </a:p>
            </p:txBody>
          </p:sp>
          <p:sp>
            <p:nvSpPr>
              <p:cNvPr id="23577" name="Rectangle 17"/>
              <p:cNvSpPr>
                <a:spLocks noChangeArrowheads="1"/>
              </p:cNvSpPr>
              <p:nvPr/>
            </p:nvSpPr>
            <p:spPr bwMode="auto">
              <a:xfrm>
                <a:off x="4592" y="2933"/>
                <a:ext cx="988" cy="231"/>
              </a:xfrm>
              <a:prstGeom prst="rect">
                <a:avLst/>
              </a:prstGeom>
              <a:noFill/>
              <a:ln w="9525">
                <a:noFill/>
                <a:miter lim="800000"/>
                <a:headEnd/>
                <a:tailEnd/>
              </a:ln>
            </p:spPr>
            <p:txBody>
              <a:bodyPr wrap="none">
                <a:spAutoFit/>
              </a:bodyPr>
              <a:lstStyle/>
              <a:p>
                <a:r>
                  <a:rPr lang="en-US" altLang="zh-CN" b="1" i="1">
                    <a:solidFill>
                      <a:srgbClr val="808080"/>
                    </a:solidFill>
                  </a:rPr>
                  <a:t>215 residues</a:t>
                </a:r>
              </a:p>
            </p:txBody>
          </p:sp>
        </p:grpSp>
        <p:sp>
          <p:nvSpPr>
            <p:cNvPr id="23562" name="Rectangle 18"/>
            <p:cNvSpPr>
              <a:spLocks noChangeArrowheads="1"/>
            </p:cNvSpPr>
            <p:nvPr/>
          </p:nvSpPr>
          <p:spPr bwMode="auto">
            <a:xfrm>
              <a:off x="1479550" y="3302318"/>
              <a:ext cx="1062037" cy="366713"/>
            </a:xfrm>
            <a:prstGeom prst="rect">
              <a:avLst/>
            </a:prstGeom>
            <a:noFill/>
            <a:ln w="9525">
              <a:noFill/>
              <a:miter lim="800000"/>
              <a:headEnd/>
              <a:tailEnd/>
            </a:ln>
          </p:spPr>
          <p:txBody>
            <a:bodyPr>
              <a:spAutoFit/>
            </a:bodyPr>
            <a:lstStyle/>
            <a:p>
              <a:pPr algn="ctr"/>
              <a:r>
                <a:rPr lang="en-US" altLang="zh-CN" b="1" i="1">
                  <a:solidFill>
                    <a:srgbClr val="0066FF"/>
                  </a:solidFill>
                </a:rPr>
                <a:t>Cycle 1</a:t>
              </a:r>
            </a:p>
          </p:txBody>
        </p:sp>
        <p:sp>
          <p:nvSpPr>
            <p:cNvPr id="23563" name="Rectangle 19"/>
            <p:cNvSpPr>
              <a:spLocks noChangeArrowheads="1"/>
            </p:cNvSpPr>
            <p:nvPr/>
          </p:nvSpPr>
          <p:spPr bwMode="auto">
            <a:xfrm>
              <a:off x="2825750" y="3319781"/>
              <a:ext cx="1047750" cy="366713"/>
            </a:xfrm>
            <a:prstGeom prst="rect">
              <a:avLst/>
            </a:prstGeom>
            <a:noFill/>
            <a:ln w="9525">
              <a:noFill/>
              <a:miter lim="800000"/>
              <a:headEnd/>
              <a:tailEnd/>
            </a:ln>
          </p:spPr>
          <p:txBody>
            <a:bodyPr>
              <a:spAutoFit/>
            </a:bodyPr>
            <a:lstStyle/>
            <a:p>
              <a:pPr algn="ctr"/>
              <a:r>
                <a:rPr lang="en-US" altLang="zh-CN" b="1" i="1">
                  <a:solidFill>
                    <a:srgbClr val="0066FF"/>
                  </a:solidFill>
                </a:rPr>
                <a:t>Cycle 3</a:t>
              </a:r>
            </a:p>
          </p:txBody>
        </p:sp>
        <p:sp>
          <p:nvSpPr>
            <p:cNvPr id="23564" name="Rectangle 20"/>
            <p:cNvSpPr>
              <a:spLocks noChangeArrowheads="1"/>
            </p:cNvSpPr>
            <p:nvPr/>
          </p:nvSpPr>
          <p:spPr bwMode="auto">
            <a:xfrm>
              <a:off x="257175" y="575274"/>
              <a:ext cx="5278438" cy="457162"/>
            </a:xfrm>
            <a:prstGeom prst="rect">
              <a:avLst/>
            </a:prstGeom>
            <a:noFill/>
            <a:ln w="9525">
              <a:noFill/>
              <a:miter lim="800000"/>
              <a:headEnd/>
              <a:tailEnd/>
            </a:ln>
          </p:spPr>
          <p:txBody>
            <a:bodyPr>
              <a:spAutoFit/>
            </a:bodyPr>
            <a:lstStyle/>
            <a:p>
              <a:r>
                <a:rPr lang="en-US" altLang="zh-CN" sz="2400" b="1" i="1">
                  <a:solidFill>
                    <a:srgbClr val="FF9900"/>
                  </a:solidFill>
                </a:rPr>
                <a:t>OASIS</a:t>
              </a:r>
              <a:r>
                <a:rPr lang="en-US" altLang="zh-CN" b="1" i="1">
                  <a:solidFill>
                    <a:srgbClr val="3399FF"/>
                  </a:solidFill>
                </a:rPr>
                <a:t>-</a:t>
              </a:r>
              <a:r>
                <a:rPr lang="en-US" altLang="zh-CN" sz="2400" b="1" i="1">
                  <a:solidFill>
                    <a:srgbClr val="3399FF"/>
                  </a:solidFill>
                </a:rPr>
                <a:t>DM-ARP/wARP </a:t>
              </a:r>
              <a:r>
                <a:rPr lang="en-US" altLang="zh-CN" sz="2400" b="1" i="1">
                  <a:solidFill>
                    <a:srgbClr val="3399FF"/>
                  </a:solidFill>
                  <a:ea typeface="楷体_GB2312" pitchFamily="49" charset="-122"/>
                </a:rPr>
                <a:t>iteration</a:t>
              </a:r>
            </a:p>
          </p:txBody>
        </p:sp>
        <p:pic>
          <p:nvPicPr>
            <p:cNvPr id="18453" name="Picture 21" descr="o7"/>
            <p:cNvPicPr>
              <a:picLocks noChangeArrowheads="1"/>
            </p:cNvPicPr>
            <p:nvPr/>
          </p:nvPicPr>
          <p:blipFill>
            <a:blip r:embed="rId7" cstate="print">
              <a:clrChange>
                <a:clrFrom>
                  <a:srgbClr val="FFFFFF"/>
                </a:clrFrom>
                <a:clrTo>
                  <a:srgbClr val="FFFFFF">
                    <a:alpha val="0"/>
                  </a:srgbClr>
                </a:clrTo>
              </a:clrChange>
            </a:blip>
            <a:srcRect t="8858"/>
            <a:stretch>
              <a:fillRect/>
            </a:stretch>
          </p:blipFill>
          <p:spPr bwMode="auto">
            <a:xfrm>
              <a:off x="5257800" y="784807"/>
              <a:ext cx="1781175" cy="2420738"/>
            </a:xfrm>
            <a:prstGeom prst="rect">
              <a:avLst/>
            </a:prstGeom>
            <a:noFill/>
            <a:ln w="9525">
              <a:noFill/>
              <a:miter lim="800000"/>
              <a:headEnd/>
              <a:tailEnd/>
            </a:ln>
            <a:effectLst>
              <a:outerShdw dist="107763" dir="2700000" algn="ctr" rotWithShape="0">
                <a:srgbClr val="B0C8D8">
                  <a:alpha val="50000"/>
                </a:srgbClr>
              </a:outerShdw>
            </a:effectLst>
          </p:spPr>
        </p:pic>
        <p:pic>
          <p:nvPicPr>
            <p:cNvPr id="18454" name="Picture 22" descr="o5"/>
            <p:cNvPicPr>
              <a:picLocks noChangeArrowheads="1"/>
            </p:cNvPicPr>
            <p:nvPr/>
          </p:nvPicPr>
          <p:blipFill>
            <a:blip r:embed="rId8" cstate="print">
              <a:clrChange>
                <a:clrFrom>
                  <a:srgbClr val="FFFFFF"/>
                </a:clrFrom>
                <a:clrTo>
                  <a:srgbClr val="FFFFFF">
                    <a:alpha val="0"/>
                  </a:srgbClr>
                </a:clrTo>
              </a:clrChange>
            </a:blip>
            <a:srcRect t="9871"/>
            <a:stretch>
              <a:fillRect/>
            </a:stretch>
          </p:blipFill>
          <p:spPr bwMode="auto">
            <a:xfrm>
              <a:off x="3724276" y="800680"/>
              <a:ext cx="1762125" cy="2417563"/>
            </a:xfrm>
            <a:prstGeom prst="rect">
              <a:avLst/>
            </a:prstGeom>
            <a:noFill/>
            <a:ln w="9525">
              <a:noFill/>
              <a:miter lim="800000"/>
              <a:headEnd/>
              <a:tailEnd/>
            </a:ln>
            <a:effectLst>
              <a:outerShdw dist="107763" dir="2700000" algn="ctr" rotWithShape="0">
                <a:srgbClr val="B0C8D8">
                  <a:alpha val="50000"/>
                </a:srgbClr>
              </a:outerShdw>
            </a:effectLst>
          </p:spPr>
        </p:pic>
        <p:pic>
          <p:nvPicPr>
            <p:cNvPr id="18455" name="Picture 23" descr="o1"/>
            <p:cNvPicPr>
              <a:picLocks noChangeArrowheads="1"/>
            </p:cNvPicPr>
            <p:nvPr/>
          </p:nvPicPr>
          <p:blipFill>
            <a:blip r:embed="rId9" cstate="print">
              <a:clrChange>
                <a:clrFrom>
                  <a:srgbClr val="FFFFFF"/>
                </a:clrFrom>
                <a:clrTo>
                  <a:srgbClr val="FFFFFF">
                    <a:alpha val="0"/>
                  </a:srgbClr>
                </a:clrTo>
              </a:clrChange>
            </a:blip>
            <a:srcRect t="9128"/>
            <a:stretch>
              <a:fillRect/>
            </a:stretch>
          </p:blipFill>
          <p:spPr bwMode="auto">
            <a:xfrm>
              <a:off x="952501" y="791156"/>
              <a:ext cx="1762125" cy="2417563"/>
            </a:xfrm>
            <a:prstGeom prst="rect">
              <a:avLst/>
            </a:prstGeom>
            <a:noFill/>
            <a:ln w="9525">
              <a:noFill/>
              <a:miter lim="800000"/>
              <a:headEnd/>
              <a:tailEnd/>
            </a:ln>
            <a:effectLst>
              <a:outerShdw dist="107763" dir="2700000" algn="ctr" rotWithShape="0">
                <a:srgbClr val="B0C8D8">
                  <a:alpha val="50000"/>
                </a:srgbClr>
              </a:outerShdw>
            </a:effectLst>
          </p:spPr>
        </p:pic>
        <p:pic>
          <p:nvPicPr>
            <p:cNvPr id="18456" name="Picture 24" descr="o3"/>
            <p:cNvPicPr>
              <a:picLocks noChangeArrowheads="1"/>
            </p:cNvPicPr>
            <p:nvPr/>
          </p:nvPicPr>
          <p:blipFill>
            <a:blip r:embed="rId10" cstate="print">
              <a:clrChange>
                <a:clrFrom>
                  <a:srgbClr val="FFFFFF"/>
                </a:clrFrom>
                <a:clrTo>
                  <a:srgbClr val="FFFFFF">
                    <a:alpha val="0"/>
                  </a:srgbClr>
                </a:clrTo>
              </a:clrChange>
            </a:blip>
            <a:srcRect t="9128"/>
            <a:stretch>
              <a:fillRect/>
            </a:stretch>
          </p:blipFill>
          <p:spPr bwMode="auto">
            <a:xfrm>
              <a:off x="2289176" y="797506"/>
              <a:ext cx="1762125" cy="2417563"/>
            </a:xfrm>
            <a:prstGeom prst="rect">
              <a:avLst/>
            </a:prstGeom>
            <a:noFill/>
            <a:ln w="9525">
              <a:noFill/>
              <a:miter lim="800000"/>
              <a:headEnd/>
              <a:tailEnd/>
            </a:ln>
            <a:effectLst>
              <a:outerShdw dist="107763" dir="2700000" algn="ctr" rotWithShape="0">
                <a:srgbClr val="B0C8D8">
                  <a:alpha val="50000"/>
                </a:srgbClr>
              </a:outerShdw>
            </a:effectLst>
          </p:spPr>
        </p:pic>
        <p:sp>
          <p:nvSpPr>
            <p:cNvPr id="23569" name="Rectangle 25"/>
            <p:cNvSpPr>
              <a:spLocks noChangeArrowheads="1"/>
            </p:cNvSpPr>
            <p:nvPr/>
          </p:nvSpPr>
          <p:spPr bwMode="auto">
            <a:xfrm>
              <a:off x="5795963" y="3273743"/>
              <a:ext cx="1062037" cy="366713"/>
            </a:xfrm>
            <a:prstGeom prst="rect">
              <a:avLst/>
            </a:prstGeom>
            <a:noFill/>
            <a:ln w="9525">
              <a:noFill/>
              <a:miter lim="800000"/>
              <a:headEnd/>
              <a:tailEnd/>
            </a:ln>
          </p:spPr>
          <p:txBody>
            <a:bodyPr>
              <a:spAutoFit/>
            </a:bodyPr>
            <a:lstStyle/>
            <a:p>
              <a:pPr algn="ctr"/>
              <a:r>
                <a:rPr lang="en-US" altLang="zh-CN" b="1" i="1">
                  <a:solidFill>
                    <a:srgbClr val="0066FF"/>
                  </a:solidFill>
                </a:rPr>
                <a:t>Cycle 7</a:t>
              </a:r>
            </a:p>
          </p:txBody>
        </p:sp>
        <p:sp>
          <p:nvSpPr>
            <p:cNvPr id="23570" name="Rectangle 26"/>
            <p:cNvSpPr>
              <a:spLocks noChangeArrowheads="1"/>
            </p:cNvSpPr>
            <p:nvPr/>
          </p:nvSpPr>
          <p:spPr bwMode="auto">
            <a:xfrm>
              <a:off x="4246563" y="3286443"/>
              <a:ext cx="1062037" cy="366713"/>
            </a:xfrm>
            <a:prstGeom prst="rect">
              <a:avLst/>
            </a:prstGeom>
            <a:noFill/>
            <a:ln w="9525">
              <a:noFill/>
              <a:miter lim="800000"/>
              <a:headEnd/>
              <a:tailEnd/>
            </a:ln>
          </p:spPr>
          <p:txBody>
            <a:bodyPr>
              <a:spAutoFit/>
            </a:bodyPr>
            <a:lstStyle/>
            <a:p>
              <a:pPr algn="ctr"/>
              <a:r>
                <a:rPr lang="en-US" altLang="zh-CN" b="1" i="1">
                  <a:solidFill>
                    <a:srgbClr val="0066FF"/>
                  </a:solidFill>
                </a:rPr>
                <a:t>Cycle 5</a:t>
              </a:r>
            </a:p>
          </p:txBody>
        </p:sp>
        <p:sp>
          <p:nvSpPr>
            <p:cNvPr id="23571" name="Rectangle 27"/>
            <p:cNvSpPr>
              <a:spLocks noChangeArrowheads="1"/>
            </p:cNvSpPr>
            <p:nvPr/>
          </p:nvSpPr>
          <p:spPr bwMode="auto">
            <a:xfrm>
              <a:off x="5527675" y="3597593"/>
              <a:ext cx="1606550" cy="915988"/>
            </a:xfrm>
            <a:prstGeom prst="rect">
              <a:avLst/>
            </a:prstGeom>
            <a:noFill/>
            <a:ln w="9525">
              <a:noFill/>
              <a:miter lim="800000"/>
              <a:headEnd/>
              <a:tailEnd/>
            </a:ln>
          </p:spPr>
          <p:txBody>
            <a:bodyPr>
              <a:spAutoFit/>
            </a:bodyPr>
            <a:lstStyle/>
            <a:p>
              <a:r>
                <a:rPr lang="en-US" altLang="zh-CN" b="1" i="1">
                  <a:solidFill>
                    <a:srgbClr val="808080"/>
                  </a:solidFill>
                </a:rPr>
                <a:t>201 residues</a:t>
              </a:r>
            </a:p>
            <a:p>
              <a:r>
                <a:rPr lang="en-US" altLang="zh-CN" b="1" i="1">
                  <a:solidFill>
                    <a:srgbClr val="808080"/>
                  </a:solidFill>
                </a:rPr>
                <a:t>all with side chains</a:t>
              </a:r>
            </a:p>
          </p:txBody>
        </p:sp>
        <p:sp>
          <p:nvSpPr>
            <p:cNvPr id="18460" name="Rectangle 28"/>
            <p:cNvSpPr>
              <a:spLocks noChangeArrowheads="1"/>
            </p:cNvSpPr>
            <p:nvPr/>
          </p:nvSpPr>
          <p:spPr bwMode="auto">
            <a:xfrm>
              <a:off x="7224712" y="1391182"/>
              <a:ext cx="1631950" cy="366682"/>
            </a:xfrm>
            <a:prstGeom prst="rect">
              <a:avLst/>
            </a:prstGeom>
            <a:noFill/>
            <a:ln w="9525">
              <a:noFill/>
              <a:miter lim="800000"/>
              <a:headEnd/>
              <a:tailEnd/>
            </a:ln>
            <a:effectLst>
              <a:outerShdw dist="35921" dir="2700000" algn="ctr" rotWithShape="0">
                <a:srgbClr val="B0C8D8"/>
              </a:outerShdw>
            </a:effectLst>
          </p:spPr>
          <p:txBody>
            <a:bodyPr wrap="none" anchor="ctr">
              <a:spAutoFit/>
            </a:bodyPr>
            <a:lstStyle/>
            <a:p>
              <a:pPr>
                <a:defRPr/>
              </a:pPr>
              <a:r>
                <a:rPr lang="en-US" altLang="zh-CN" b="1" i="1">
                  <a:solidFill>
                    <a:srgbClr val="003399"/>
                  </a:solidFill>
                </a:rPr>
                <a:t>E7_C–Im7_C</a:t>
              </a:r>
              <a:r>
                <a:rPr lang="en-US" altLang="zh-CN">
                  <a:solidFill>
                    <a:srgbClr val="000000"/>
                  </a:solidFill>
                </a:rPr>
                <a:t> </a:t>
              </a:r>
            </a:p>
          </p:txBody>
        </p:sp>
        <p:sp>
          <p:nvSpPr>
            <p:cNvPr id="23573" name="TextBox 28"/>
            <p:cNvSpPr txBox="1">
              <a:spLocks noChangeArrowheads="1"/>
            </p:cNvSpPr>
            <p:nvPr/>
          </p:nvSpPr>
          <p:spPr bwMode="auto">
            <a:xfrm>
              <a:off x="263525" y="137160"/>
              <a:ext cx="7285038" cy="457162"/>
            </a:xfrm>
            <a:prstGeom prst="rect">
              <a:avLst/>
            </a:prstGeom>
            <a:noFill/>
            <a:ln w="9525">
              <a:noFill/>
              <a:miter lim="800000"/>
              <a:headEnd/>
              <a:tailEnd/>
            </a:ln>
          </p:spPr>
          <p:txBody>
            <a:bodyPr wrap="none">
              <a:spAutoFit/>
            </a:bodyPr>
            <a:lstStyle/>
            <a:p>
              <a:r>
                <a:rPr lang="en-US" altLang="zh-CN" sz="2400" b="1" i="1">
                  <a:solidFill>
                    <a:srgbClr val="FF0000"/>
                  </a:solidFill>
                </a:rPr>
                <a:t>MR-model completion</a:t>
              </a:r>
              <a:r>
                <a:rPr lang="en-US" altLang="zh-CN" sz="2400" b="1" i="1">
                  <a:solidFill>
                    <a:srgbClr val="CC9900"/>
                  </a:solidFill>
                  <a:latin typeface="Times New Roman" pitchFamily="18" charset="0"/>
                  <a:cs typeface="Times New Roman" pitchFamily="18" charset="0"/>
                </a:rPr>
                <a:t> with E7_C–Im7_C data </a:t>
              </a:r>
              <a:r>
                <a:rPr lang="en-US" altLang="zh-CN" sz="2400" b="1">
                  <a:solidFill>
                    <a:srgbClr val="CC9900"/>
                  </a:solidFill>
                  <a:latin typeface="Times New Roman" pitchFamily="18" charset="0"/>
                  <a:cs typeface="Times New Roman" pitchFamily="18" charset="0"/>
                </a:rPr>
                <a:t>(</a:t>
              </a:r>
              <a:r>
                <a:rPr lang="en-US" altLang="zh-CN" sz="2400" b="1" i="1">
                  <a:solidFill>
                    <a:srgbClr val="CC9900"/>
                  </a:solidFill>
                  <a:latin typeface="Times New Roman" pitchFamily="18" charset="0"/>
                  <a:cs typeface="Times New Roman" pitchFamily="18" charset="0"/>
                </a:rPr>
                <a:t>1ujz</a:t>
              </a:r>
              <a:r>
                <a:rPr lang="en-US" altLang="zh-CN" sz="2400" b="1">
                  <a:solidFill>
                    <a:srgbClr val="CC9900"/>
                  </a:solidFill>
                  <a:latin typeface="Times New Roman" pitchFamily="18" charset="0"/>
                  <a:cs typeface="Times New Roman" pitchFamily="18" charset="0"/>
                </a:rPr>
                <a:t>)</a:t>
              </a:r>
              <a:r>
                <a:rPr lang="en-US" altLang="zh-CN" sz="2400" b="1" i="1">
                  <a:solidFill>
                    <a:srgbClr val="CC9900"/>
                  </a:solidFill>
                  <a:latin typeface="Times New Roman" pitchFamily="18" charset="0"/>
                  <a:cs typeface="Times New Roman" pitchFamily="18" charset="0"/>
                </a:rPr>
                <a:t> </a:t>
              </a:r>
              <a:endParaRPr lang="zh-CN" altLang="en-US" sz="2400" b="1" i="1">
                <a:solidFill>
                  <a:srgbClr val="FF0000"/>
                </a:solidFill>
              </a:endParaRPr>
            </a:p>
          </p:txBody>
        </p:sp>
      </p:gr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273050" y="868364"/>
            <a:ext cx="8653465" cy="4554540"/>
            <a:chOff x="172" y="547"/>
            <a:chExt cx="5451" cy="2869"/>
          </a:xfrm>
        </p:grpSpPr>
        <p:grpSp>
          <p:nvGrpSpPr>
            <p:cNvPr id="3" name="Group 31"/>
            <p:cNvGrpSpPr>
              <a:grpSpLocks/>
            </p:cNvGrpSpPr>
            <p:nvPr/>
          </p:nvGrpSpPr>
          <p:grpSpPr bwMode="auto">
            <a:xfrm>
              <a:off x="3653" y="547"/>
              <a:ext cx="1970" cy="2869"/>
              <a:chOff x="3653" y="547"/>
              <a:chExt cx="1970" cy="2869"/>
            </a:xfrm>
          </p:grpSpPr>
          <p:sp>
            <p:nvSpPr>
              <p:cNvPr id="28701" name="Text Box 8"/>
              <p:cNvSpPr txBox="1">
                <a:spLocks noChangeArrowheads="1"/>
              </p:cNvSpPr>
              <p:nvPr/>
            </p:nvSpPr>
            <p:spPr bwMode="auto">
              <a:xfrm>
                <a:off x="3731" y="2660"/>
                <a:ext cx="1818" cy="756"/>
              </a:xfrm>
              <a:prstGeom prst="rect">
                <a:avLst/>
              </a:prstGeom>
              <a:noFill/>
              <a:ln w="9525">
                <a:noFill/>
                <a:miter lim="800000"/>
                <a:headEnd/>
                <a:tailEnd/>
              </a:ln>
            </p:spPr>
            <p:txBody>
              <a:bodyPr wrap="none">
                <a:spAutoFit/>
              </a:bodyPr>
              <a:lstStyle/>
              <a:p>
                <a:pPr algn="ctr"/>
                <a:r>
                  <a:rPr lang="en-US" altLang="zh-CN" sz="2400" b="1" i="1" dirty="0">
                    <a:solidFill>
                      <a:srgbClr val="FF9900"/>
                    </a:solidFill>
                    <a:latin typeface="Times New Roman" pitchFamily="18" charset="0"/>
                    <a:cs typeface="Times New Roman" pitchFamily="18" charset="0"/>
                  </a:rPr>
                  <a:t>Model resulting from</a:t>
                </a:r>
              </a:p>
              <a:p>
                <a:pPr algn="ctr"/>
                <a:r>
                  <a:rPr lang="en-US" altLang="zh-CN" sz="2400" b="1" i="1" dirty="0">
                    <a:solidFill>
                      <a:srgbClr val="FF9900"/>
                    </a:solidFill>
                    <a:latin typeface="Times New Roman" pitchFamily="18" charset="0"/>
                    <a:cs typeface="Times New Roman" pitchFamily="18" charset="0"/>
                  </a:rPr>
                  <a:t>SAD phasing </a:t>
                </a:r>
                <a:r>
                  <a:rPr lang="en-US" altLang="zh-CN" sz="2400" b="1" i="1" dirty="0" smtClean="0">
                    <a:solidFill>
                      <a:srgbClr val="FF9900"/>
                    </a:solidFill>
                    <a:latin typeface="Times New Roman" pitchFamily="18" charset="0"/>
                    <a:cs typeface="Times New Roman" pitchFamily="18" charset="0"/>
                  </a:rPr>
                  <a:t>by</a:t>
                </a:r>
              </a:p>
              <a:p>
                <a:pPr algn="ctr"/>
                <a:r>
                  <a:rPr lang="en-US" altLang="zh-CN" sz="2400" b="1" i="1" dirty="0" smtClean="0">
                    <a:solidFill>
                      <a:srgbClr val="FF9900"/>
                    </a:solidFill>
                    <a:latin typeface="Times New Roman" pitchFamily="18" charset="0"/>
                    <a:cs typeface="Times New Roman" pitchFamily="18" charset="0"/>
                  </a:rPr>
                  <a:t>PHINEX</a:t>
                </a:r>
                <a:endParaRPr lang="en-US" altLang="zh-CN" sz="2400" b="1" i="1" dirty="0">
                  <a:solidFill>
                    <a:srgbClr val="FF9900"/>
                  </a:solidFill>
                  <a:latin typeface="Times New Roman" pitchFamily="18" charset="0"/>
                  <a:cs typeface="Times New Roman" pitchFamily="18" charset="0"/>
                </a:endParaRPr>
              </a:p>
            </p:txBody>
          </p:sp>
          <p:pic>
            <p:nvPicPr>
              <p:cNvPr id="4099" name="Picture 2" descr="SAD-7.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653" y="547"/>
                <a:ext cx="1970" cy="2224"/>
              </a:xfrm>
              <a:prstGeom prst="rect">
                <a:avLst/>
              </a:prstGeom>
              <a:noFill/>
              <a:ln w="9525">
                <a:noFill/>
                <a:miter lim="800000"/>
                <a:headEnd/>
                <a:tailEnd/>
              </a:ln>
              <a:effectLst>
                <a:outerShdw dist="107950" dir="2700000" algn="ctr" rotWithShape="0">
                  <a:srgbClr val="B8B8B8">
                    <a:alpha val="50195"/>
                  </a:srgbClr>
                </a:outerShdw>
              </a:effectLst>
            </p:spPr>
          </p:pic>
        </p:grpSp>
        <p:grpSp>
          <p:nvGrpSpPr>
            <p:cNvPr id="4" name="Group 11"/>
            <p:cNvGrpSpPr>
              <a:grpSpLocks/>
            </p:cNvGrpSpPr>
            <p:nvPr/>
          </p:nvGrpSpPr>
          <p:grpSpPr bwMode="auto">
            <a:xfrm>
              <a:off x="1881" y="566"/>
              <a:ext cx="1992" cy="2839"/>
              <a:chOff x="2938636" y="891124"/>
              <a:chExt cx="3142023" cy="4515991"/>
            </a:xfrm>
          </p:grpSpPr>
          <p:pic>
            <p:nvPicPr>
              <p:cNvPr id="4100" name="Picture 3" descr="MR-9-3.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938636" y="891124"/>
                <a:ext cx="3142023" cy="3575552"/>
              </a:xfrm>
              <a:prstGeom prst="rect">
                <a:avLst/>
              </a:prstGeom>
              <a:noFill/>
              <a:ln w="9525">
                <a:noFill/>
                <a:miter lim="800000"/>
                <a:headEnd/>
                <a:tailEnd/>
              </a:ln>
              <a:effectLst>
                <a:outerShdw dist="107950" dir="2700000" algn="ctr" rotWithShape="0">
                  <a:srgbClr val="B8B8B8">
                    <a:alpha val="50195"/>
                  </a:srgbClr>
                </a:outerShdw>
              </a:effectLst>
            </p:spPr>
          </p:pic>
          <p:sp>
            <p:nvSpPr>
              <p:cNvPr id="28700" name="Text Box 9"/>
              <p:cNvSpPr txBox="1">
                <a:spLocks noChangeArrowheads="1"/>
              </p:cNvSpPr>
              <p:nvPr/>
            </p:nvSpPr>
            <p:spPr bwMode="auto">
              <a:xfrm>
                <a:off x="3194051" y="4219641"/>
                <a:ext cx="2755900" cy="1187474"/>
              </a:xfrm>
              <a:prstGeom prst="rect">
                <a:avLst/>
              </a:prstGeom>
              <a:noFill/>
              <a:ln w="9525">
                <a:noFill/>
                <a:miter lim="800000"/>
                <a:headEnd/>
                <a:tailEnd/>
              </a:ln>
            </p:spPr>
            <p:txBody>
              <a:bodyPr wrap="none">
                <a:spAutoFit/>
              </a:bodyPr>
              <a:lstStyle/>
              <a:p>
                <a:pPr algn="ctr"/>
                <a:r>
                  <a:rPr lang="en-US" altLang="zh-CN" sz="2400" b="1" i="1">
                    <a:solidFill>
                      <a:srgbClr val="0099CC"/>
                    </a:solidFill>
                    <a:latin typeface="Times New Roman" pitchFamily="18" charset="0"/>
                    <a:cs typeface="Times New Roman" pitchFamily="18" charset="0"/>
                  </a:rPr>
                  <a:t>MR iteration</a:t>
                </a:r>
              </a:p>
              <a:p>
                <a:pPr algn="ctr"/>
                <a:r>
                  <a:rPr lang="en-US" altLang="zh-CN" sz="2400" b="1" i="1">
                    <a:solidFill>
                      <a:srgbClr val="0099CC"/>
                    </a:solidFill>
                    <a:latin typeface="Times New Roman" pitchFamily="18" charset="0"/>
                    <a:cs typeface="Times New Roman" pitchFamily="18" charset="0"/>
                  </a:rPr>
                  <a:t>Oasis - DM -</a:t>
                </a:r>
              </a:p>
              <a:p>
                <a:pPr algn="ctr"/>
                <a:r>
                  <a:rPr lang="en-US" altLang="zh-CN" sz="2400" b="1" i="1">
                    <a:solidFill>
                      <a:srgbClr val="0099CC"/>
                    </a:solidFill>
                    <a:latin typeface="Times New Roman" pitchFamily="18" charset="0"/>
                    <a:cs typeface="Times New Roman" pitchFamily="18" charset="0"/>
                  </a:rPr>
                  <a:t>Buccaneer - Refmac</a:t>
                </a:r>
              </a:p>
            </p:txBody>
          </p:sp>
        </p:grpSp>
        <p:grpSp>
          <p:nvGrpSpPr>
            <p:cNvPr id="5" name="Group 12"/>
            <p:cNvGrpSpPr>
              <a:grpSpLocks/>
            </p:cNvGrpSpPr>
            <p:nvPr/>
          </p:nvGrpSpPr>
          <p:grpSpPr bwMode="auto">
            <a:xfrm>
              <a:off x="172" y="610"/>
              <a:ext cx="1881" cy="2801"/>
              <a:chOff x="5965825" y="968375"/>
              <a:chExt cx="2986087" cy="4446588"/>
            </a:xfrm>
          </p:grpSpPr>
          <p:pic>
            <p:nvPicPr>
              <p:cNvPr id="4101" name="Picture 4" descr="2gw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965825" y="968375"/>
                <a:ext cx="2986087" cy="3371850"/>
              </a:xfrm>
              <a:prstGeom prst="rect">
                <a:avLst/>
              </a:prstGeom>
              <a:noFill/>
              <a:ln w="9525">
                <a:noFill/>
                <a:miter lim="800000"/>
                <a:headEnd/>
                <a:tailEnd/>
              </a:ln>
              <a:effectLst>
                <a:outerShdw dist="107950" dir="2700000" algn="ctr" rotWithShape="0">
                  <a:srgbClr val="B8B8B8">
                    <a:alpha val="50195"/>
                  </a:srgbClr>
                </a:outerShdw>
              </a:effectLst>
            </p:spPr>
          </p:pic>
          <p:sp>
            <p:nvSpPr>
              <p:cNvPr id="28698" name="Text Box 10"/>
              <p:cNvSpPr txBox="1">
                <a:spLocks noChangeArrowheads="1"/>
              </p:cNvSpPr>
              <p:nvPr/>
            </p:nvSpPr>
            <p:spPr bwMode="auto">
              <a:xfrm>
                <a:off x="6510338" y="4227513"/>
                <a:ext cx="1903412" cy="1187450"/>
              </a:xfrm>
              <a:prstGeom prst="rect">
                <a:avLst/>
              </a:prstGeom>
              <a:noFill/>
              <a:ln w="9525">
                <a:noFill/>
                <a:miter lim="800000"/>
                <a:headEnd/>
                <a:tailEnd/>
              </a:ln>
            </p:spPr>
            <p:txBody>
              <a:bodyPr wrap="none">
                <a:spAutoFit/>
              </a:bodyPr>
              <a:lstStyle/>
              <a:p>
                <a:pPr algn="ctr"/>
                <a:r>
                  <a:rPr lang="en-US" altLang="zh-CN" sz="2400" b="1" i="1" dirty="0">
                    <a:solidFill>
                      <a:srgbClr val="0099CC"/>
                    </a:solidFill>
                    <a:latin typeface="Times New Roman" pitchFamily="18" charset="0"/>
                    <a:cs typeface="Times New Roman" pitchFamily="18" charset="0"/>
                  </a:rPr>
                  <a:t>Final</a:t>
                </a:r>
              </a:p>
              <a:p>
                <a:pPr algn="ctr"/>
                <a:r>
                  <a:rPr lang="en-US" altLang="zh-CN" sz="2400" b="1" i="1" dirty="0">
                    <a:solidFill>
                      <a:srgbClr val="FF9900"/>
                    </a:solidFill>
                    <a:latin typeface="Times New Roman" pitchFamily="18" charset="0"/>
                    <a:cs typeface="Times New Roman" pitchFamily="18" charset="0"/>
                  </a:rPr>
                  <a:t>1086 residues</a:t>
                </a:r>
              </a:p>
              <a:p>
                <a:pPr algn="ctr"/>
                <a:r>
                  <a:rPr lang="en-US" altLang="zh-CN" sz="2400" b="1" i="1" dirty="0">
                    <a:solidFill>
                      <a:srgbClr val="FF9900"/>
                    </a:solidFill>
                    <a:latin typeface="Times New Roman" pitchFamily="18" charset="0"/>
                    <a:cs typeface="Times New Roman" pitchFamily="18" charset="0"/>
                  </a:rPr>
                  <a:t>in the AU</a:t>
                </a:r>
              </a:p>
            </p:txBody>
          </p:sp>
        </p:grpSp>
      </p:grpSp>
      <p:sp>
        <p:nvSpPr>
          <p:cNvPr id="28675" name="Rectangle 11"/>
          <p:cNvSpPr>
            <a:spLocks noChangeArrowheads="1"/>
          </p:cNvSpPr>
          <p:nvPr/>
        </p:nvSpPr>
        <p:spPr bwMode="auto">
          <a:xfrm>
            <a:off x="236538" y="147638"/>
            <a:ext cx="6897687" cy="830262"/>
          </a:xfrm>
          <a:prstGeom prst="rect">
            <a:avLst/>
          </a:prstGeom>
          <a:noFill/>
          <a:ln w="9525">
            <a:noFill/>
            <a:miter lim="800000"/>
            <a:headEnd/>
            <a:tailEnd/>
          </a:ln>
        </p:spPr>
        <p:txBody>
          <a:bodyPr wrap="none">
            <a:spAutoFit/>
          </a:bodyPr>
          <a:lstStyle/>
          <a:p>
            <a:r>
              <a:rPr lang="en-US" altLang="zh-CN" sz="2400" b="1" i="1">
                <a:solidFill>
                  <a:srgbClr val="0000CC"/>
                </a:solidFill>
              </a:rPr>
              <a:t>MR iteration </a:t>
            </a:r>
            <a:r>
              <a:rPr lang="en-US" altLang="zh-CN" sz="2400" b="1" i="1">
                <a:solidFill>
                  <a:srgbClr val="3399FF"/>
                </a:solidFill>
              </a:rPr>
              <a:t>based on a </a:t>
            </a:r>
            <a:r>
              <a:rPr lang="en-US" altLang="zh-CN" sz="2400" b="1" i="1">
                <a:solidFill>
                  <a:srgbClr val="FF9900"/>
                </a:solidFill>
              </a:rPr>
              <a:t>SAD model </a:t>
            </a:r>
          </a:p>
          <a:p>
            <a:r>
              <a:rPr lang="en-US" altLang="zh-CN" sz="2400" b="1" i="1">
                <a:solidFill>
                  <a:srgbClr val="CC9900"/>
                </a:solidFill>
                <a:latin typeface="Times New Roman" pitchFamily="18" charset="0"/>
                <a:cs typeface="Times New Roman" pitchFamily="18" charset="0"/>
              </a:rPr>
              <a:t>Tom70p</a:t>
            </a:r>
            <a:r>
              <a:rPr lang="en-US" altLang="zh-CN" sz="2400" b="1">
                <a:solidFill>
                  <a:srgbClr val="CC9900"/>
                </a:solidFill>
                <a:latin typeface="Times New Roman" pitchFamily="18" charset="0"/>
                <a:cs typeface="Times New Roman" pitchFamily="18" charset="0"/>
              </a:rPr>
              <a:t> (</a:t>
            </a:r>
            <a:r>
              <a:rPr lang="en-US" altLang="zh-CN" sz="2400" b="1" i="1">
                <a:solidFill>
                  <a:srgbClr val="CC9900"/>
                </a:solidFill>
                <a:latin typeface="Times New Roman" pitchFamily="18" charset="0"/>
                <a:cs typeface="Times New Roman" pitchFamily="18" charset="0"/>
              </a:rPr>
              <a:t>2gw1</a:t>
            </a:r>
            <a:r>
              <a:rPr lang="en-US" altLang="zh-CN" sz="2400" b="1">
                <a:solidFill>
                  <a:srgbClr val="CC9900"/>
                </a:solidFill>
                <a:latin typeface="Times New Roman" pitchFamily="18" charset="0"/>
                <a:cs typeface="Times New Roman" pitchFamily="18" charset="0"/>
              </a:rPr>
              <a:t>)</a:t>
            </a:r>
            <a:r>
              <a:rPr lang="en-US" altLang="zh-CN" sz="2400" b="1" i="1">
                <a:solidFill>
                  <a:srgbClr val="CC9900"/>
                </a:solidFill>
                <a:latin typeface="Times New Roman" pitchFamily="18" charset="0"/>
                <a:cs typeface="Times New Roman" pitchFamily="18" charset="0"/>
              </a:rPr>
              <a:t> 3.3Å Se-SAD data, redundancy = 3.3</a:t>
            </a:r>
            <a:endParaRPr lang="en-US" altLang="zh-CN" sz="2400" b="1">
              <a:solidFill>
                <a:srgbClr val="CC9900"/>
              </a:solidFill>
              <a:latin typeface="Times New Roman" pitchFamily="18" charset="0"/>
              <a:cs typeface="Times New Roman" pitchFamily="18" charset="0"/>
            </a:endParaRPr>
          </a:p>
        </p:txBody>
      </p:sp>
      <p:graphicFrame>
        <p:nvGraphicFramePr>
          <p:cNvPr id="14" name="Table 13"/>
          <p:cNvGraphicFramePr>
            <a:graphicFrameLocks noGrp="1"/>
          </p:cNvGraphicFramePr>
          <p:nvPr/>
        </p:nvGraphicFramePr>
        <p:xfrm>
          <a:off x="381000" y="5537200"/>
          <a:ext cx="8382000" cy="1097280"/>
        </p:xfrm>
        <a:graphic>
          <a:graphicData uri="http://schemas.openxmlformats.org/drawingml/2006/table">
            <a:tbl>
              <a:tblPr/>
              <a:tblGrid>
                <a:gridCol w="2720975"/>
                <a:gridCol w="2909888"/>
                <a:gridCol w="2751137"/>
              </a:tblGrid>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dirty="0" smtClean="0">
                          <a:ln>
                            <a:noFill/>
                          </a:ln>
                          <a:solidFill>
                            <a:srgbClr val="3399FF"/>
                          </a:solidFill>
                          <a:effectLst/>
                          <a:latin typeface="Arial" charset="0"/>
                          <a:ea typeface="宋体" pitchFamily="2" charset="-122"/>
                        </a:rPr>
                        <a:t>Residues build</a:t>
                      </a:r>
                      <a:endParaRPr kumimoji="0" lang="zh-CN" altLang="en-US" sz="1800" b="1" i="1" u="none" strike="noStrike" cap="none" normalizeH="0" baseline="0" dirty="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1074</a:t>
                      </a:r>
                      <a:endParaRPr kumimoji="0" lang="zh-CN" altLang="en-US" sz="1800" b="1" i="1" u="none" strike="noStrike" cap="none" normalizeH="0" baseline="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906</a:t>
                      </a:r>
                      <a:endParaRPr kumimoji="0" lang="zh-CN" altLang="en-US" sz="1800" b="1" i="1" u="none" strike="noStrike" cap="none" normalizeH="0" baseline="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dirty="0" smtClean="0">
                          <a:ln>
                            <a:noFill/>
                          </a:ln>
                          <a:solidFill>
                            <a:srgbClr val="3399FF"/>
                          </a:solidFill>
                          <a:effectLst/>
                          <a:latin typeface="Arial" charset="0"/>
                          <a:ea typeface="宋体" pitchFamily="2" charset="-122"/>
                        </a:rPr>
                        <a:t>Residues sequenced</a:t>
                      </a:r>
                      <a:endParaRPr kumimoji="0" lang="zh-CN" altLang="en-US" sz="1800" b="1" i="1" u="none" strike="noStrike" cap="none" normalizeH="0" baseline="0" dirty="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1017</a:t>
                      </a:r>
                      <a:endParaRPr kumimoji="0" lang="zh-CN" altLang="en-US" sz="1800" b="1" i="1" u="none" strike="noStrike" cap="none" normalizeH="0" baseline="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1F8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207</a:t>
                      </a:r>
                      <a:endParaRPr kumimoji="0" lang="zh-CN" altLang="en-US" sz="1800" b="1" i="1" u="none" strike="noStrike" cap="none" normalizeH="0" baseline="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1F8F9"/>
                    </a:solid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R / R </a:t>
                      </a:r>
                      <a:r>
                        <a:rPr kumimoji="0" lang="en-US" altLang="zh-CN" sz="2400" b="1" i="1" u="none" strike="noStrike" cap="none" normalizeH="0" baseline="-25000" smtClean="0">
                          <a:ln>
                            <a:noFill/>
                          </a:ln>
                          <a:solidFill>
                            <a:srgbClr val="3399FF"/>
                          </a:solidFill>
                          <a:effectLst/>
                          <a:latin typeface="Arial" charset="0"/>
                          <a:ea typeface="宋体" pitchFamily="2" charset="-122"/>
                        </a:rPr>
                        <a:t>free</a:t>
                      </a:r>
                      <a:endParaRPr kumimoji="0" lang="zh-CN" altLang="en-US" sz="2400" b="1" i="1" u="none" strike="noStrike" cap="none" normalizeH="0" baseline="-2500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smtClean="0">
                          <a:ln>
                            <a:noFill/>
                          </a:ln>
                          <a:solidFill>
                            <a:srgbClr val="3399FF"/>
                          </a:solidFill>
                          <a:effectLst/>
                          <a:latin typeface="Arial" charset="0"/>
                          <a:ea typeface="宋体" pitchFamily="2" charset="-122"/>
                        </a:rPr>
                        <a:t>0.285 / 0.403</a:t>
                      </a:r>
                      <a:endParaRPr kumimoji="0" lang="zh-CN" altLang="en-US" sz="1800" b="1" i="1" u="none" strike="noStrike" cap="none" normalizeH="0" baseline="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1" u="none" strike="noStrike" cap="none" normalizeH="0" baseline="0" dirty="0" smtClean="0">
                          <a:ln>
                            <a:noFill/>
                          </a:ln>
                          <a:solidFill>
                            <a:srgbClr val="3399FF"/>
                          </a:solidFill>
                          <a:effectLst/>
                          <a:latin typeface="Arial" charset="0"/>
                          <a:ea typeface="宋体" pitchFamily="2" charset="-122"/>
                        </a:rPr>
                        <a:t>0.48 / 0.59</a:t>
                      </a:r>
                      <a:endParaRPr kumimoji="0" lang="zh-CN" altLang="en-US" sz="1800" b="1" i="1" u="none" strike="noStrike" cap="none" normalizeH="0" baseline="0" dirty="0" smtClean="0">
                        <a:ln>
                          <a:noFill/>
                        </a:ln>
                        <a:solidFill>
                          <a:srgbClr val="3399FF"/>
                        </a:solidFill>
                        <a:effectLst/>
                        <a:latin typeface="Arial" charset="0"/>
                        <a:ea typeface="宋体" pitchFamily="2" charset="-122"/>
                      </a:endParaRPr>
                    </a:p>
                  </a:txBody>
                  <a:tcP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F8FCFC"/>
                    </a:solidFill>
                  </a:tcPr>
                </a:tc>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5945" y="468059"/>
            <a:ext cx="8741228" cy="5895035"/>
            <a:chOff x="195945" y="282997"/>
            <a:chExt cx="8741228" cy="5895035"/>
          </a:xfrm>
        </p:grpSpPr>
        <p:sp>
          <p:nvSpPr>
            <p:cNvPr id="2" name="TextBox 1"/>
            <p:cNvSpPr txBox="1"/>
            <p:nvPr/>
          </p:nvSpPr>
          <p:spPr>
            <a:xfrm>
              <a:off x="457201" y="282997"/>
              <a:ext cx="8218714" cy="1323439"/>
            </a:xfrm>
            <a:prstGeom prst="rect">
              <a:avLst/>
            </a:prstGeom>
            <a:noFill/>
          </p:spPr>
          <p:txBody>
            <a:bodyPr wrap="square" rtlCol="0">
              <a:spAutoFit/>
            </a:bodyPr>
            <a:lstStyle/>
            <a:p>
              <a:r>
                <a:rPr lang="en-US" sz="4000" b="1" i="1" dirty="0" smtClean="0">
                  <a:solidFill>
                    <a:srgbClr val="FF0000"/>
                  </a:solidFill>
                </a:rPr>
                <a:t>Two points are to be </a:t>
              </a:r>
            </a:p>
            <a:p>
              <a:pPr algn="r"/>
              <a:r>
                <a:rPr lang="en-US" sz="4000" b="1" i="1" dirty="0" smtClean="0">
                  <a:solidFill>
                    <a:srgbClr val="FF0000"/>
                  </a:solidFill>
                </a:rPr>
                <a:t>emphasized in this talk</a:t>
              </a:r>
              <a:endParaRPr lang="en-US" sz="4000" b="1" i="1" dirty="0">
                <a:solidFill>
                  <a:srgbClr val="FF0000"/>
                </a:solidFill>
              </a:endParaRPr>
            </a:p>
          </p:txBody>
        </p:sp>
        <p:sp>
          <p:nvSpPr>
            <p:cNvPr id="3" name="Rectangle 2"/>
            <p:cNvSpPr/>
            <p:nvPr/>
          </p:nvSpPr>
          <p:spPr>
            <a:xfrm>
              <a:off x="195945" y="1899938"/>
              <a:ext cx="8741228" cy="4278094"/>
            </a:xfrm>
            <a:prstGeom prst="rect">
              <a:avLst/>
            </a:prstGeom>
          </p:spPr>
          <p:txBody>
            <a:bodyPr wrap="square">
              <a:spAutoFit/>
            </a:bodyPr>
            <a:lstStyle/>
            <a:p>
              <a:pPr marL="742950" indent="-742950">
                <a:buAutoNum type="arabicPeriod"/>
              </a:pPr>
              <a:r>
                <a:rPr lang="en-US" altLang="zh-CN" sz="3200" b="1" i="1" dirty="0" smtClean="0">
                  <a:solidFill>
                    <a:srgbClr val="0066FF"/>
                  </a:solidFill>
                  <a:latin typeface="+mj-lt"/>
                </a:rPr>
                <a:t>Diffraction phasing is still important in X-ray coherent diffraction imaging;</a:t>
              </a:r>
            </a:p>
            <a:p>
              <a:pPr marL="742950" indent="-742950">
                <a:buAutoNum type="arabicPeriod"/>
              </a:pPr>
              <a:endParaRPr lang="en-US" altLang="zh-CN" sz="3200" b="1" i="1" dirty="0" smtClean="0">
                <a:solidFill>
                  <a:srgbClr val="0066FF"/>
                </a:solidFill>
                <a:latin typeface="+mj-lt"/>
              </a:endParaRPr>
            </a:p>
            <a:p>
              <a:pPr marL="742950" indent="-742950">
                <a:buFontTx/>
                <a:buAutoNum type="arabicPeriod"/>
              </a:pPr>
              <a:r>
                <a:rPr lang="en-US" sz="3200" b="1" i="1" dirty="0" smtClean="0">
                  <a:solidFill>
                    <a:srgbClr val="0066FF"/>
                  </a:solidFill>
                  <a:latin typeface="+mj-lt"/>
                </a:rPr>
                <a:t>Combination of oversampling phasing </a:t>
              </a:r>
              <a:r>
                <a:rPr lang="en-US" altLang="zh-CN" sz="2400" b="1" i="1" dirty="0" smtClean="0">
                  <a:solidFill>
                    <a:srgbClr val="A6A6A6"/>
                  </a:solidFill>
                  <a:latin typeface="Times New Roman" pitchFamily="18" charset="0"/>
                </a:rPr>
                <a:t>[References: D. Sayre, Acta Cryst. </a:t>
              </a:r>
              <a:r>
                <a:rPr lang="en-US" altLang="zh-CN" sz="2400" b="1" i="1" u="sng" dirty="0" smtClean="0">
                  <a:solidFill>
                    <a:srgbClr val="A6A6A6"/>
                  </a:solidFill>
                  <a:latin typeface="Times New Roman" pitchFamily="18" charset="0"/>
                </a:rPr>
                <a:t>5</a:t>
              </a:r>
              <a:r>
                <a:rPr lang="en-US" altLang="zh-CN" sz="2400" b="1" i="1" dirty="0" smtClean="0">
                  <a:solidFill>
                    <a:srgbClr val="A6A6A6"/>
                  </a:solidFill>
                  <a:latin typeface="Times New Roman" pitchFamily="18" charset="0"/>
                </a:rPr>
                <a:t>, 843(1952); D. Sayre, H.N. Chapman &amp; J. Miao, Acta Cryst. A</a:t>
              </a:r>
              <a:r>
                <a:rPr lang="en-US" altLang="zh-CN" sz="2400" b="1" i="1" u="sng" dirty="0" smtClean="0">
                  <a:solidFill>
                    <a:srgbClr val="A6A6A6"/>
                  </a:solidFill>
                  <a:latin typeface="Times New Roman" pitchFamily="18" charset="0"/>
                </a:rPr>
                <a:t>54</a:t>
              </a:r>
              <a:r>
                <a:rPr lang="en-US" altLang="zh-CN" sz="2400" b="1" i="1" dirty="0" smtClean="0">
                  <a:solidFill>
                    <a:srgbClr val="A6A6A6"/>
                  </a:solidFill>
                  <a:latin typeface="Times New Roman" pitchFamily="18" charset="0"/>
                </a:rPr>
                <a:t>,  232-239 (1998)] </a:t>
              </a:r>
              <a:r>
                <a:rPr lang="en-US" sz="3200" b="1" i="1" dirty="0" smtClean="0">
                  <a:solidFill>
                    <a:srgbClr val="0066FF"/>
                  </a:solidFill>
                  <a:latin typeface="+mj-lt"/>
                </a:rPr>
                <a:t>and existent protein crystallographic phasing methods can do things better than either of them alone.</a:t>
              </a:r>
              <a:endParaRPr lang="en-US" sz="3200" b="1" i="1" dirty="0">
                <a:solidFill>
                  <a:srgbClr val="0066FF"/>
                </a:solidFill>
                <a:latin typeface="+mj-lt"/>
              </a:endParaRPr>
            </a:p>
          </p:txBody>
        </p:sp>
      </p:gr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extBox 1"/>
          <p:cNvSpPr txBox="1"/>
          <p:nvPr/>
        </p:nvSpPr>
        <p:spPr>
          <a:xfrm>
            <a:off x="71250" y="1733337"/>
            <a:ext cx="9001497" cy="3375283"/>
          </a:xfrm>
          <a:prstGeom prst="rect">
            <a:avLst/>
          </a:prstGeom>
          <a:noFill/>
        </p:spPr>
        <p:txBody>
          <a:bodyPr wrap="square" rtlCol="0">
            <a:spAutoFit/>
          </a:bodyPr>
          <a:lstStyle/>
          <a:p>
            <a:pPr>
              <a:lnSpc>
                <a:spcPts val="6400"/>
              </a:lnSpc>
            </a:pPr>
            <a:r>
              <a:rPr lang="en-US" sz="4000" b="1" i="1" dirty="0" smtClean="0">
                <a:solidFill>
                  <a:srgbClr val="0066FF"/>
                </a:solidFill>
                <a:effectLst>
                  <a:outerShdw dist="25400" dir="2700000" algn="ctr" rotWithShape="0">
                    <a:schemeClr val="bg1"/>
                  </a:outerShdw>
                </a:effectLst>
                <a:latin typeface="Times New Roman" pitchFamily="18" charset="0"/>
                <a:cs typeface="Times New Roman" pitchFamily="18" charset="0"/>
              </a:rPr>
              <a:t> It is expected that, </a:t>
            </a:r>
            <a:r>
              <a:rPr lang="en-US" sz="4000" b="1" i="1" dirty="0" smtClean="0">
                <a:solidFill>
                  <a:srgbClr val="FF0000"/>
                </a:solidFill>
                <a:effectLst>
                  <a:outerShdw dist="25400" dir="2700000" algn="ctr" rotWithShape="0">
                    <a:schemeClr val="bg1"/>
                  </a:outerShdw>
                </a:effectLst>
                <a:latin typeface="Times New Roman" pitchFamily="18" charset="0"/>
                <a:cs typeface="Times New Roman" pitchFamily="18" charset="0"/>
              </a:rPr>
              <a:t>combination of the </a:t>
            </a:r>
          </a:p>
          <a:p>
            <a:pPr>
              <a:lnSpc>
                <a:spcPts val="6400"/>
              </a:lnSpc>
            </a:pPr>
            <a:r>
              <a:rPr lang="en-US" sz="4000" b="1" i="1" dirty="0" smtClean="0">
                <a:solidFill>
                  <a:srgbClr val="FF0000"/>
                </a:solidFill>
                <a:effectLst>
                  <a:outerShdw dist="25400" dir="2700000" algn="ctr" rotWithShape="0">
                    <a:schemeClr val="bg1"/>
                  </a:outerShdw>
                </a:effectLst>
                <a:latin typeface="Times New Roman" pitchFamily="18" charset="0"/>
                <a:cs typeface="Times New Roman" pitchFamily="18" charset="0"/>
              </a:rPr>
              <a:t> oversampling phasing</a:t>
            </a:r>
            <a:r>
              <a:rPr lang="en-US" sz="4000" b="1" i="1" dirty="0" smtClean="0">
                <a:solidFill>
                  <a:srgbClr val="0000CC"/>
                </a:solidFill>
                <a:effectLst>
                  <a:outerShdw dist="25400" dir="2700000" algn="ctr" rotWithShape="0">
                    <a:schemeClr val="bg1"/>
                  </a:outerShdw>
                </a:effectLst>
                <a:latin typeface="Times New Roman" pitchFamily="18" charset="0"/>
                <a:cs typeface="Times New Roman" pitchFamily="18" charset="0"/>
              </a:rPr>
              <a:t> </a:t>
            </a:r>
            <a:r>
              <a:rPr lang="en-US" sz="4000" b="1" i="1" dirty="0" smtClean="0">
                <a:solidFill>
                  <a:srgbClr val="FF0000"/>
                </a:solidFill>
                <a:effectLst>
                  <a:outerShdw dist="25400" dir="2700000" algn="ctr" rotWithShape="0">
                    <a:schemeClr val="bg1"/>
                  </a:outerShdw>
                </a:effectLst>
                <a:latin typeface="Times New Roman" pitchFamily="18" charset="0"/>
                <a:cs typeface="Times New Roman" pitchFamily="18" charset="0"/>
              </a:rPr>
              <a:t>and direct-method  </a:t>
            </a:r>
          </a:p>
          <a:p>
            <a:pPr>
              <a:lnSpc>
                <a:spcPts val="6400"/>
              </a:lnSpc>
            </a:pPr>
            <a:r>
              <a:rPr lang="en-US" sz="4000" b="1" i="1" dirty="0" smtClean="0">
                <a:solidFill>
                  <a:srgbClr val="FF0000"/>
                </a:solidFill>
                <a:effectLst>
                  <a:outerShdw dist="25400" dir="2700000" algn="ctr" rotWithShape="0">
                    <a:schemeClr val="bg1"/>
                  </a:outerShdw>
                </a:effectLst>
                <a:latin typeface="Times New Roman" pitchFamily="18" charset="0"/>
                <a:cs typeface="Times New Roman" pitchFamily="18" charset="0"/>
              </a:rPr>
              <a:t> phasing </a:t>
            </a:r>
            <a:r>
              <a:rPr lang="en-US" sz="4000" b="1" i="1" dirty="0" smtClean="0">
                <a:solidFill>
                  <a:srgbClr val="0066FF"/>
                </a:solidFill>
                <a:effectLst>
                  <a:outerShdw dist="25400" dir="2700000" algn="ctr" rotWithShape="0">
                    <a:schemeClr val="bg1"/>
                  </a:outerShdw>
                </a:effectLst>
                <a:latin typeface="Times New Roman" pitchFamily="18" charset="0"/>
                <a:cs typeface="Times New Roman" pitchFamily="18" charset="0"/>
              </a:rPr>
              <a:t>will lead to better results than </a:t>
            </a:r>
          </a:p>
          <a:p>
            <a:pPr>
              <a:lnSpc>
                <a:spcPts val="6400"/>
              </a:lnSpc>
            </a:pPr>
            <a:r>
              <a:rPr lang="en-US" sz="4000" b="1" i="1" dirty="0" smtClean="0">
                <a:solidFill>
                  <a:srgbClr val="0066FF"/>
                </a:solidFill>
                <a:effectLst>
                  <a:outerShdw dist="25400" dir="2700000" algn="ctr" rotWithShape="0">
                    <a:schemeClr val="bg1"/>
                  </a:outerShdw>
                </a:effectLst>
                <a:latin typeface="Times New Roman" pitchFamily="18" charset="0"/>
                <a:cs typeface="Times New Roman" pitchFamily="18" charset="0"/>
              </a:rPr>
              <a:t> that from either of them alone.</a:t>
            </a:r>
            <a:endParaRPr lang="en-US" sz="4000" b="1" i="1" dirty="0">
              <a:solidFill>
                <a:srgbClr val="0066FF"/>
              </a:solidFill>
              <a:effectLst>
                <a:outerShdw dist="25400" dir="2700000" algn="ctr" rotWithShape="0">
                  <a:schemeClr val="bg1"/>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extBox 1"/>
          <p:cNvSpPr txBox="1"/>
          <p:nvPr/>
        </p:nvSpPr>
        <p:spPr>
          <a:xfrm>
            <a:off x="71250" y="2106615"/>
            <a:ext cx="9001497" cy="2637902"/>
          </a:xfrm>
          <a:prstGeom prst="rect">
            <a:avLst/>
          </a:prstGeom>
          <a:noFill/>
        </p:spPr>
        <p:txBody>
          <a:bodyPr wrap="square" rtlCol="0">
            <a:spAutoFit/>
          </a:bodyPr>
          <a:lstStyle/>
          <a:p>
            <a:pPr algn="ctr">
              <a:lnSpc>
                <a:spcPts val="6400"/>
              </a:lnSpc>
            </a:pPr>
            <a:endParaRPr lang="en-US" sz="9600" b="1" i="1" dirty="0" smtClean="0">
              <a:solidFill>
                <a:srgbClr val="FF0000"/>
              </a:solidFill>
              <a:effectLst>
                <a:outerShdw dist="25400" dir="2700000" algn="ctr" rotWithShape="0">
                  <a:srgbClr val="FFFFFF"/>
                </a:outerShdw>
              </a:effectLst>
              <a:latin typeface="Times New Roman" pitchFamily="18" charset="0"/>
              <a:cs typeface="Times New Roman" pitchFamily="18" charset="0"/>
            </a:endParaRPr>
          </a:p>
          <a:p>
            <a:pPr algn="ctr">
              <a:lnSpc>
                <a:spcPts val="6400"/>
              </a:lnSpc>
            </a:pPr>
            <a:r>
              <a:rPr lang="en-US" sz="9600" b="1" i="1" dirty="0" smtClean="0">
                <a:solidFill>
                  <a:srgbClr val="FF0000"/>
                </a:solidFill>
                <a:effectLst>
                  <a:outerShdw dist="25400" sx="1000" sy="1000" algn="ctr" rotWithShape="0">
                    <a:srgbClr val="FFFFFF"/>
                  </a:outerShdw>
                </a:effectLst>
                <a:latin typeface="Times New Roman" pitchFamily="18" charset="0"/>
                <a:cs typeface="Times New Roman" pitchFamily="18" charset="0"/>
              </a:rPr>
              <a:t>Thank you!</a:t>
            </a:r>
          </a:p>
          <a:p>
            <a:pPr algn="ctr">
              <a:lnSpc>
                <a:spcPts val="6400"/>
              </a:lnSpc>
            </a:pPr>
            <a:endParaRPr lang="en-US" sz="9600" b="1" i="1" dirty="0">
              <a:solidFill>
                <a:srgbClr val="0066FF"/>
              </a:solidFill>
              <a:effectLst>
                <a:outerShdw dist="25400" dir="2700000" algn="ctr" rotWithShape="0">
                  <a:srgbClr val="FFFFFF"/>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18457" y="772884"/>
            <a:ext cx="7797347" cy="5126379"/>
            <a:chOff x="718457" y="772884"/>
            <a:chExt cx="7797347" cy="5126379"/>
          </a:xfrm>
        </p:grpSpPr>
        <p:pic>
          <p:nvPicPr>
            <p:cNvPr id="44034" name="Picture 2"/>
            <p:cNvPicPr>
              <a:picLocks noChangeAspect="1" noChangeArrowheads="1"/>
            </p:cNvPicPr>
            <p:nvPr/>
          </p:nvPicPr>
          <p:blipFill>
            <a:blip r:embed="rId2" cstate="print"/>
            <a:srcRect/>
            <a:stretch>
              <a:fillRect/>
            </a:stretch>
          </p:blipFill>
          <p:spPr bwMode="auto">
            <a:xfrm>
              <a:off x="722972" y="1019618"/>
              <a:ext cx="7330440" cy="4815840"/>
            </a:xfrm>
            <a:prstGeom prst="rect">
              <a:avLst/>
            </a:prstGeom>
            <a:noFill/>
            <a:ln w="9525">
              <a:noFill/>
              <a:miter lim="800000"/>
              <a:headEnd/>
              <a:tailEnd/>
            </a:ln>
          </p:spPr>
        </p:pic>
        <p:sp>
          <p:nvSpPr>
            <p:cNvPr id="4" name="TextBox 3"/>
            <p:cNvSpPr txBox="1"/>
            <p:nvPr/>
          </p:nvSpPr>
          <p:spPr>
            <a:xfrm>
              <a:off x="7587345" y="5529931"/>
              <a:ext cx="928459" cy="369332"/>
            </a:xfrm>
            <a:prstGeom prst="rect">
              <a:avLst/>
            </a:prstGeom>
            <a:solidFill>
              <a:schemeClr val="bg1"/>
            </a:solidFill>
          </p:spPr>
          <p:txBody>
            <a:bodyPr wrap="none" rtlCol="0">
              <a:spAutoFit/>
            </a:bodyPr>
            <a:lstStyle/>
            <a:p>
              <a:r>
                <a:rPr lang="en-US" b="1" dirty="0" smtClean="0"/>
                <a:t>100   </a:t>
              </a:r>
              <a:r>
                <a:rPr lang="en-US" altLang="zh-CN" b="1" dirty="0" smtClean="0"/>
                <a:t>Å</a:t>
              </a:r>
              <a:endParaRPr lang="zh-CN" altLang="en-US" b="1" dirty="0" smtClean="0"/>
            </a:p>
          </p:txBody>
        </p:sp>
        <p:sp>
          <p:nvSpPr>
            <p:cNvPr id="5" name="TextBox 4"/>
            <p:cNvSpPr txBox="1"/>
            <p:nvPr/>
          </p:nvSpPr>
          <p:spPr>
            <a:xfrm>
              <a:off x="5997985" y="5519041"/>
              <a:ext cx="441146" cy="369332"/>
            </a:xfrm>
            <a:prstGeom prst="rect">
              <a:avLst/>
            </a:prstGeom>
            <a:solidFill>
              <a:schemeClr val="bg1"/>
            </a:solidFill>
          </p:spPr>
          <p:txBody>
            <a:bodyPr wrap="none" rtlCol="0">
              <a:spAutoFit/>
            </a:bodyPr>
            <a:lstStyle/>
            <a:p>
              <a:r>
                <a:rPr lang="en-US" b="1" dirty="0" smtClean="0"/>
                <a:t>50</a:t>
              </a:r>
              <a:endParaRPr lang="zh-CN" altLang="en-US" b="1" dirty="0" smtClean="0"/>
            </a:p>
          </p:txBody>
        </p:sp>
        <p:sp>
          <p:nvSpPr>
            <p:cNvPr id="6" name="TextBox 5"/>
            <p:cNvSpPr txBox="1"/>
            <p:nvPr/>
          </p:nvSpPr>
          <p:spPr>
            <a:xfrm>
              <a:off x="4397739" y="5519037"/>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7" name="TextBox 6"/>
            <p:cNvSpPr txBox="1"/>
            <p:nvPr/>
          </p:nvSpPr>
          <p:spPr>
            <a:xfrm>
              <a:off x="2634203" y="5519033"/>
              <a:ext cx="518091" cy="369332"/>
            </a:xfrm>
            <a:prstGeom prst="rect">
              <a:avLst/>
            </a:prstGeom>
            <a:solidFill>
              <a:schemeClr val="bg1"/>
            </a:solidFill>
          </p:spPr>
          <p:txBody>
            <a:bodyPr wrap="none" rtlCol="0">
              <a:spAutoFit/>
            </a:bodyPr>
            <a:lstStyle/>
            <a:p>
              <a:r>
                <a:rPr lang="en-US" b="1" dirty="0" smtClean="0"/>
                <a:t>-50</a:t>
              </a:r>
              <a:endParaRPr lang="zh-CN" altLang="en-US" b="1" dirty="0" smtClean="0"/>
            </a:p>
          </p:txBody>
        </p:sp>
        <p:sp>
          <p:nvSpPr>
            <p:cNvPr id="9" name="TextBox 8"/>
            <p:cNvSpPr txBox="1"/>
            <p:nvPr/>
          </p:nvSpPr>
          <p:spPr>
            <a:xfrm>
              <a:off x="870782" y="5246902"/>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8" name="TextBox 7"/>
            <p:cNvSpPr txBox="1"/>
            <p:nvPr/>
          </p:nvSpPr>
          <p:spPr>
            <a:xfrm>
              <a:off x="903325" y="5508143"/>
              <a:ext cx="646331" cy="369332"/>
            </a:xfrm>
            <a:prstGeom prst="rect">
              <a:avLst/>
            </a:prstGeom>
            <a:solidFill>
              <a:schemeClr val="bg1"/>
            </a:solidFill>
          </p:spPr>
          <p:txBody>
            <a:bodyPr wrap="none" rtlCol="0">
              <a:spAutoFit/>
            </a:bodyPr>
            <a:lstStyle/>
            <a:p>
              <a:r>
                <a:rPr lang="en-US" b="1" dirty="0" smtClean="0"/>
                <a:t>-100</a:t>
              </a:r>
              <a:endParaRPr lang="zh-CN" altLang="en-US" b="1" dirty="0" smtClean="0"/>
            </a:p>
          </p:txBody>
        </p:sp>
        <p:sp>
          <p:nvSpPr>
            <p:cNvPr id="10" name="TextBox 9"/>
            <p:cNvSpPr txBox="1"/>
            <p:nvPr/>
          </p:nvSpPr>
          <p:spPr>
            <a:xfrm>
              <a:off x="870781" y="1360701"/>
              <a:ext cx="312906"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1" name="Rectangle 10"/>
            <p:cNvSpPr/>
            <p:nvPr/>
          </p:nvSpPr>
          <p:spPr bwMode="auto">
            <a:xfrm>
              <a:off x="914400" y="2198914"/>
              <a:ext cx="283029" cy="28302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2" name="TextBox 11"/>
            <p:cNvSpPr txBox="1"/>
            <p:nvPr/>
          </p:nvSpPr>
          <p:spPr>
            <a:xfrm>
              <a:off x="718457" y="772884"/>
              <a:ext cx="612668" cy="369332"/>
            </a:xfrm>
            <a:prstGeom prst="rect">
              <a:avLst/>
            </a:prstGeom>
            <a:noFill/>
          </p:spPr>
          <p:txBody>
            <a:bodyPr wrap="none" rtlCol="0">
              <a:spAutoFit/>
            </a:bodyPr>
            <a:lstStyle/>
            <a:p>
              <a:r>
                <a:rPr lang="en-US" b="1" i="1" dirty="0" smtClean="0">
                  <a:latin typeface="Symbol" pitchFamily="18" charset="2"/>
                </a:rPr>
                <a:t>r </a:t>
              </a:r>
              <a:r>
                <a:rPr lang="en-US" b="1" dirty="0" smtClean="0"/>
                <a:t>(r)</a:t>
              </a:r>
              <a:endParaRPr lang="en-US" b="1" dirty="0"/>
            </a:p>
          </p:txBody>
        </p:sp>
      </p:gr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rId2" action="ppaction://hlinksldjump" highlightClick="1"/>
          </p:cNvPr>
          <p:cNvSpPr/>
          <p:nvPr/>
        </p:nvSpPr>
        <p:spPr bwMode="auto">
          <a:xfrm>
            <a:off x="8577949" y="6335486"/>
            <a:ext cx="566057" cy="522514"/>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grpSp>
        <p:nvGrpSpPr>
          <p:cNvPr id="22" name="Group 21"/>
          <p:cNvGrpSpPr/>
          <p:nvPr/>
        </p:nvGrpSpPr>
        <p:grpSpPr>
          <a:xfrm>
            <a:off x="544281" y="696682"/>
            <a:ext cx="8003703" cy="5213459"/>
            <a:chOff x="544281" y="696682"/>
            <a:chExt cx="8003703" cy="5213459"/>
          </a:xfrm>
        </p:grpSpPr>
        <p:pic>
          <p:nvPicPr>
            <p:cNvPr id="3" name="Picture 2" descr="方波傅里叶变换.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40250" y="979727"/>
              <a:ext cx="7342223" cy="4877334"/>
            </a:xfrm>
            <a:prstGeom prst="rect">
              <a:avLst/>
            </a:prstGeom>
          </p:spPr>
        </p:pic>
        <p:sp>
          <p:nvSpPr>
            <p:cNvPr id="5" name="TextBox 4"/>
            <p:cNvSpPr txBox="1"/>
            <p:nvPr/>
          </p:nvSpPr>
          <p:spPr>
            <a:xfrm>
              <a:off x="7739749" y="5529931"/>
              <a:ext cx="808235" cy="369332"/>
            </a:xfrm>
            <a:prstGeom prst="rect">
              <a:avLst/>
            </a:prstGeom>
            <a:solidFill>
              <a:schemeClr val="bg1"/>
            </a:solidFill>
          </p:spPr>
          <p:txBody>
            <a:bodyPr wrap="none" rtlCol="0">
              <a:spAutoFit/>
            </a:bodyPr>
            <a:lstStyle/>
            <a:p>
              <a:r>
                <a:rPr lang="en-US" b="1" dirty="0" smtClean="0"/>
                <a:t>1   </a:t>
              </a:r>
              <a:r>
                <a:rPr lang="en-US" altLang="zh-CN" b="1" dirty="0" smtClean="0"/>
                <a:t>Å</a:t>
              </a:r>
              <a:r>
                <a:rPr lang="en-US" altLang="zh-CN" b="1" baseline="30000" dirty="0" smtClean="0"/>
                <a:t>-1</a:t>
              </a:r>
              <a:endParaRPr lang="zh-CN" altLang="en-US" b="1" baseline="30000" dirty="0" smtClean="0"/>
            </a:p>
          </p:txBody>
        </p:sp>
        <p:sp>
          <p:nvSpPr>
            <p:cNvPr id="6" name="TextBox 5"/>
            <p:cNvSpPr txBox="1"/>
            <p:nvPr/>
          </p:nvSpPr>
          <p:spPr>
            <a:xfrm>
              <a:off x="5072675" y="5519041"/>
              <a:ext cx="312906" cy="369332"/>
            </a:xfrm>
            <a:prstGeom prst="rect">
              <a:avLst/>
            </a:prstGeom>
            <a:solidFill>
              <a:schemeClr val="bg1"/>
            </a:solidFill>
          </p:spPr>
          <p:txBody>
            <a:bodyPr wrap="none" rtlCol="0">
              <a:spAutoFit/>
            </a:bodyPr>
            <a:lstStyle/>
            <a:p>
              <a:r>
                <a:rPr lang="en-US" b="1" dirty="0" smtClean="0"/>
                <a:t>5</a:t>
              </a:r>
              <a:endParaRPr lang="zh-CN" altLang="en-US" b="1" dirty="0" smtClean="0"/>
            </a:p>
          </p:txBody>
        </p:sp>
        <p:sp>
          <p:nvSpPr>
            <p:cNvPr id="7" name="TextBox 6"/>
            <p:cNvSpPr txBox="1"/>
            <p:nvPr/>
          </p:nvSpPr>
          <p:spPr>
            <a:xfrm>
              <a:off x="4397739" y="5519037"/>
              <a:ext cx="349776" cy="369332"/>
            </a:xfrm>
            <a:prstGeom prst="rect">
              <a:avLst/>
            </a:prstGeom>
            <a:solidFill>
              <a:schemeClr val="bg1"/>
            </a:solidFill>
          </p:spPr>
          <p:txBody>
            <a:bodyPr wrap="none" rtlCol="0">
              <a:spAutoFit/>
            </a:bodyPr>
            <a:lstStyle/>
            <a:p>
              <a:r>
                <a:rPr lang="en-US" altLang="zh-CN" b="1" dirty="0" smtClean="0">
                  <a:latin typeface="Symbol" pitchFamily="18" charset="2"/>
                </a:rPr>
                <a:t>¥</a:t>
              </a:r>
              <a:endParaRPr lang="zh-CN" altLang="en-US" b="1" dirty="0" smtClean="0">
                <a:latin typeface="Symbol" pitchFamily="18" charset="2"/>
              </a:endParaRPr>
            </a:p>
          </p:txBody>
        </p:sp>
        <p:sp>
          <p:nvSpPr>
            <p:cNvPr id="8" name="TextBox 7"/>
            <p:cNvSpPr txBox="1"/>
            <p:nvPr/>
          </p:nvSpPr>
          <p:spPr>
            <a:xfrm>
              <a:off x="3690145" y="5519033"/>
              <a:ext cx="389850" cy="369332"/>
            </a:xfrm>
            <a:prstGeom prst="rect">
              <a:avLst/>
            </a:prstGeom>
            <a:solidFill>
              <a:schemeClr val="bg1"/>
            </a:solidFill>
          </p:spPr>
          <p:txBody>
            <a:bodyPr wrap="none" rtlCol="0">
              <a:spAutoFit/>
            </a:bodyPr>
            <a:lstStyle/>
            <a:p>
              <a:r>
                <a:rPr lang="en-US" b="1" dirty="0" smtClean="0"/>
                <a:t>-5</a:t>
              </a:r>
              <a:endParaRPr lang="zh-CN" altLang="en-US" b="1" dirty="0" smtClean="0"/>
            </a:p>
          </p:txBody>
        </p:sp>
        <p:sp>
          <p:nvSpPr>
            <p:cNvPr id="9" name="TextBox 8"/>
            <p:cNvSpPr txBox="1"/>
            <p:nvPr/>
          </p:nvSpPr>
          <p:spPr>
            <a:xfrm>
              <a:off x="870782" y="5246902"/>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10" name="TextBox 9"/>
            <p:cNvSpPr txBox="1"/>
            <p:nvPr/>
          </p:nvSpPr>
          <p:spPr>
            <a:xfrm>
              <a:off x="1033957" y="5508143"/>
              <a:ext cx="389850"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1" name="TextBox 10"/>
            <p:cNvSpPr txBox="1"/>
            <p:nvPr/>
          </p:nvSpPr>
          <p:spPr>
            <a:xfrm>
              <a:off x="870781" y="1360701"/>
              <a:ext cx="312906"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2" name="Rectangle 11"/>
            <p:cNvSpPr/>
            <p:nvPr/>
          </p:nvSpPr>
          <p:spPr bwMode="auto">
            <a:xfrm>
              <a:off x="914400" y="2198914"/>
              <a:ext cx="283029" cy="28302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3" name="TextBox 12"/>
            <p:cNvSpPr txBox="1"/>
            <p:nvPr/>
          </p:nvSpPr>
          <p:spPr>
            <a:xfrm>
              <a:off x="544281" y="696682"/>
              <a:ext cx="95795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k </a:t>
              </a:r>
              <a:r>
                <a:rPr lang="en-US" b="1" dirty="0" smtClean="0">
                  <a:latin typeface="Symbol" pitchFamily="18" charset="2"/>
                </a:rPr>
                <a:t>|</a:t>
              </a:r>
              <a:r>
                <a:rPr lang="en-US" b="1" i="1" dirty="0" smtClean="0">
                  <a:latin typeface="Times New Roman" pitchFamily="18" charset="0"/>
                  <a:cs typeface="Times New Roman" pitchFamily="18" charset="0"/>
                </a:rPr>
                <a:t>F </a:t>
              </a:r>
              <a:r>
                <a:rPr lang="en-US" b="1" dirty="0" smtClean="0"/>
                <a:t>(h)|</a:t>
              </a:r>
              <a:endParaRPr lang="en-US" b="1" dirty="0"/>
            </a:p>
          </p:txBody>
        </p:sp>
        <p:sp>
          <p:nvSpPr>
            <p:cNvPr id="14" name="Rectangle 13"/>
            <p:cNvSpPr/>
            <p:nvPr/>
          </p:nvSpPr>
          <p:spPr bwMode="auto">
            <a:xfrm>
              <a:off x="2830287" y="545374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5" name="Rectangle 14"/>
            <p:cNvSpPr/>
            <p:nvPr/>
          </p:nvSpPr>
          <p:spPr bwMode="auto">
            <a:xfrm>
              <a:off x="3989605" y="546462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6" name="Rectangle 15"/>
            <p:cNvSpPr/>
            <p:nvPr/>
          </p:nvSpPr>
          <p:spPr bwMode="auto">
            <a:xfrm>
              <a:off x="4659088" y="5453735"/>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7" name="Rectangle 16"/>
            <p:cNvSpPr/>
            <p:nvPr/>
          </p:nvSpPr>
          <p:spPr bwMode="auto">
            <a:xfrm>
              <a:off x="5791199" y="545373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9" name="TextBox 18"/>
            <p:cNvSpPr txBox="1"/>
            <p:nvPr/>
          </p:nvSpPr>
          <p:spPr>
            <a:xfrm>
              <a:off x="6074183" y="5540809"/>
              <a:ext cx="312906" cy="369332"/>
            </a:xfrm>
            <a:prstGeom prst="rect">
              <a:avLst/>
            </a:prstGeom>
            <a:noFill/>
          </p:spPr>
          <p:txBody>
            <a:bodyPr wrap="none" rtlCol="0">
              <a:spAutoFit/>
            </a:bodyPr>
            <a:lstStyle/>
            <a:p>
              <a:r>
                <a:rPr lang="en-US" b="1" dirty="0" smtClean="0"/>
                <a:t>2</a:t>
              </a:r>
              <a:endParaRPr lang="zh-CN" altLang="en-US" b="1" dirty="0" smtClean="0"/>
            </a:p>
          </p:txBody>
        </p:sp>
        <p:sp>
          <p:nvSpPr>
            <p:cNvPr id="20" name="TextBox 19"/>
            <p:cNvSpPr txBox="1"/>
            <p:nvPr/>
          </p:nvSpPr>
          <p:spPr>
            <a:xfrm>
              <a:off x="2699519" y="5540805"/>
              <a:ext cx="389850" cy="369332"/>
            </a:xfrm>
            <a:prstGeom prst="rect">
              <a:avLst/>
            </a:prstGeom>
            <a:noFill/>
          </p:spPr>
          <p:txBody>
            <a:bodyPr wrap="none" rtlCol="0">
              <a:spAutoFit/>
            </a:bodyPr>
            <a:lstStyle/>
            <a:p>
              <a:r>
                <a:rPr lang="en-US" b="1" dirty="0" smtClean="0"/>
                <a:t>-2</a:t>
              </a:r>
              <a:endParaRPr lang="zh-CN" altLang="en-US" b="1" dirty="0" smtClean="0"/>
            </a:p>
          </p:txBody>
        </p:sp>
      </p:gr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18457" y="707568"/>
            <a:ext cx="7840891" cy="5180809"/>
            <a:chOff x="718457" y="707568"/>
            <a:chExt cx="7840891" cy="5180809"/>
          </a:xfrm>
        </p:grpSpPr>
        <p:pic>
          <p:nvPicPr>
            <p:cNvPr id="2" name="Picture 1" descr="锯齿波.png"/>
            <p:cNvPicPr>
              <a:picLocks noChangeAspect="1"/>
            </p:cNvPicPr>
            <p:nvPr/>
          </p:nvPicPr>
          <p:blipFill>
            <a:blip r:embed="rId2" cstate="print"/>
            <a:stretch>
              <a:fillRect/>
            </a:stretch>
          </p:blipFill>
          <p:spPr>
            <a:xfrm>
              <a:off x="794678" y="1022063"/>
              <a:ext cx="7282286" cy="4787429"/>
            </a:xfrm>
            <a:prstGeom prst="rect">
              <a:avLst/>
            </a:prstGeom>
          </p:spPr>
        </p:pic>
        <p:sp>
          <p:nvSpPr>
            <p:cNvPr id="3" name="TextBox 2"/>
            <p:cNvSpPr txBox="1"/>
            <p:nvPr/>
          </p:nvSpPr>
          <p:spPr>
            <a:xfrm>
              <a:off x="7630889" y="5519045"/>
              <a:ext cx="928459" cy="369332"/>
            </a:xfrm>
            <a:prstGeom prst="rect">
              <a:avLst/>
            </a:prstGeom>
            <a:solidFill>
              <a:schemeClr val="bg1"/>
            </a:solidFill>
          </p:spPr>
          <p:txBody>
            <a:bodyPr wrap="none" rtlCol="0">
              <a:spAutoFit/>
            </a:bodyPr>
            <a:lstStyle/>
            <a:p>
              <a:r>
                <a:rPr lang="en-US" b="1" dirty="0" smtClean="0"/>
                <a:t>100   </a:t>
              </a:r>
              <a:r>
                <a:rPr lang="en-US" altLang="zh-CN" b="1" dirty="0" smtClean="0"/>
                <a:t>Å</a:t>
              </a:r>
              <a:endParaRPr lang="zh-CN" altLang="en-US" b="1" dirty="0" smtClean="0"/>
            </a:p>
          </p:txBody>
        </p:sp>
        <p:sp>
          <p:nvSpPr>
            <p:cNvPr id="4" name="TextBox 3"/>
            <p:cNvSpPr txBox="1"/>
            <p:nvPr/>
          </p:nvSpPr>
          <p:spPr>
            <a:xfrm>
              <a:off x="5997985" y="5519041"/>
              <a:ext cx="441146" cy="369332"/>
            </a:xfrm>
            <a:prstGeom prst="rect">
              <a:avLst/>
            </a:prstGeom>
            <a:solidFill>
              <a:schemeClr val="bg1"/>
            </a:solidFill>
          </p:spPr>
          <p:txBody>
            <a:bodyPr wrap="none" rtlCol="0">
              <a:spAutoFit/>
            </a:bodyPr>
            <a:lstStyle/>
            <a:p>
              <a:r>
                <a:rPr lang="en-US" b="1" dirty="0" smtClean="0"/>
                <a:t>50</a:t>
              </a:r>
              <a:endParaRPr lang="zh-CN" altLang="en-US" b="1" dirty="0" smtClean="0"/>
            </a:p>
          </p:txBody>
        </p:sp>
        <p:sp>
          <p:nvSpPr>
            <p:cNvPr id="5" name="TextBox 4"/>
            <p:cNvSpPr txBox="1"/>
            <p:nvPr/>
          </p:nvSpPr>
          <p:spPr>
            <a:xfrm>
              <a:off x="4419511" y="5519037"/>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6" name="TextBox 5"/>
            <p:cNvSpPr txBox="1"/>
            <p:nvPr/>
          </p:nvSpPr>
          <p:spPr>
            <a:xfrm>
              <a:off x="2634203" y="5519033"/>
              <a:ext cx="518091" cy="369332"/>
            </a:xfrm>
            <a:prstGeom prst="rect">
              <a:avLst/>
            </a:prstGeom>
            <a:solidFill>
              <a:schemeClr val="bg1"/>
            </a:solidFill>
          </p:spPr>
          <p:txBody>
            <a:bodyPr wrap="none" rtlCol="0">
              <a:spAutoFit/>
            </a:bodyPr>
            <a:lstStyle/>
            <a:p>
              <a:r>
                <a:rPr lang="en-US" b="1" dirty="0" smtClean="0"/>
                <a:t>-50</a:t>
              </a:r>
              <a:endParaRPr lang="zh-CN" altLang="en-US" b="1" dirty="0" smtClean="0"/>
            </a:p>
          </p:txBody>
        </p:sp>
        <p:sp>
          <p:nvSpPr>
            <p:cNvPr id="7" name="TextBox 6"/>
            <p:cNvSpPr txBox="1"/>
            <p:nvPr/>
          </p:nvSpPr>
          <p:spPr>
            <a:xfrm>
              <a:off x="870782" y="5246902"/>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8" name="TextBox 7"/>
            <p:cNvSpPr txBox="1"/>
            <p:nvPr/>
          </p:nvSpPr>
          <p:spPr>
            <a:xfrm>
              <a:off x="903325" y="5508143"/>
              <a:ext cx="646331" cy="369332"/>
            </a:xfrm>
            <a:prstGeom prst="rect">
              <a:avLst/>
            </a:prstGeom>
            <a:solidFill>
              <a:schemeClr val="bg1"/>
            </a:solidFill>
          </p:spPr>
          <p:txBody>
            <a:bodyPr wrap="none" rtlCol="0">
              <a:spAutoFit/>
            </a:bodyPr>
            <a:lstStyle/>
            <a:p>
              <a:r>
                <a:rPr lang="en-US" b="1" dirty="0" smtClean="0"/>
                <a:t>-100</a:t>
              </a:r>
              <a:endParaRPr lang="zh-CN" altLang="en-US" b="1" dirty="0" smtClean="0"/>
            </a:p>
          </p:txBody>
        </p:sp>
        <p:sp>
          <p:nvSpPr>
            <p:cNvPr id="9" name="TextBox 8"/>
            <p:cNvSpPr txBox="1"/>
            <p:nvPr/>
          </p:nvSpPr>
          <p:spPr>
            <a:xfrm>
              <a:off x="870781" y="1306271"/>
              <a:ext cx="312906"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0" name="Rectangle 9"/>
            <p:cNvSpPr/>
            <p:nvPr/>
          </p:nvSpPr>
          <p:spPr bwMode="auto">
            <a:xfrm>
              <a:off x="914400" y="2198914"/>
              <a:ext cx="283029" cy="28302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1" name="TextBox 10"/>
            <p:cNvSpPr txBox="1"/>
            <p:nvPr/>
          </p:nvSpPr>
          <p:spPr>
            <a:xfrm>
              <a:off x="718457" y="707568"/>
              <a:ext cx="612668" cy="369332"/>
            </a:xfrm>
            <a:prstGeom prst="rect">
              <a:avLst/>
            </a:prstGeom>
            <a:noFill/>
          </p:spPr>
          <p:txBody>
            <a:bodyPr wrap="none" rtlCol="0">
              <a:spAutoFit/>
            </a:bodyPr>
            <a:lstStyle/>
            <a:p>
              <a:r>
                <a:rPr lang="en-US" b="1" i="1" dirty="0" smtClean="0">
                  <a:latin typeface="Symbol" pitchFamily="18" charset="2"/>
                </a:rPr>
                <a:t>r </a:t>
              </a:r>
              <a:r>
                <a:rPr lang="en-US" b="1" dirty="0" smtClean="0"/>
                <a:t>(r)</a:t>
              </a:r>
              <a:endParaRPr lang="en-US" b="1" dirty="0"/>
            </a:p>
          </p:txBody>
        </p:sp>
      </p:gr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rId2" action="ppaction://hlinksldjump" highlightClick="1"/>
          </p:cNvPr>
          <p:cNvSpPr/>
          <p:nvPr/>
        </p:nvSpPr>
        <p:spPr bwMode="auto">
          <a:xfrm>
            <a:off x="8577949" y="6335486"/>
            <a:ext cx="566057" cy="522514"/>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grpSp>
        <p:nvGrpSpPr>
          <p:cNvPr id="21" name="Group 20"/>
          <p:cNvGrpSpPr/>
          <p:nvPr/>
        </p:nvGrpSpPr>
        <p:grpSpPr>
          <a:xfrm>
            <a:off x="544281" y="718454"/>
            <a:ext cx="8025475" cy="5202581"/>
            <a:chOff x="544281" y="718454"/>
            <a:chExt cx="8025475" cy="5202581"/>
          </a:xfrm>
        </p:grpSpPr>
        <p:pic>
          <p:nvPicPr>
            <p:cNvPr id="2" name="Picture 1" descr="锯齿波傅里叶变换.png"/>
            <p:cNvPicPr>
              <a:picLocks noChangeAspect="1"/>
            </p:cNvPicPr>
            <p:nvPr/>
          </p:nvPicPr>
          <p:blipFill>
            <a:blip r:embed="rId3" cstate="print"/>
            <a:stretch>
              <a:fillRect/>
            </a:stretch>
          </p:blipFill>
          <p:spPr>
            <a:xfrm>
              <a:off x="827336" y="1004491"/>
              <a:ext cx="7229842" cy="4832381"/>
            </a:xfrm>
            <a:prstGeom prst="rect">
              <a:avLst/>
            </a:prstGeom>
          </p:spPr>
        </p:pic>
        <p:sp>
          <p:nvSpPr>
            <p:cNvPr id="4" name="TextBox 3"/>
            <p:cNvSpPr txBox="1"/>
            <p:nvPr/>
          </p:nvSpPr>
          <p:spPr>
            <a:xfrm>
              <a:off x="7761521" y="5551703"/>
              <a:ext cx="808235" cy="369332"/>
            </a:xfrm>
            <a:prstGeom prst="rect">
              <a:avLst/>
            </a:prstGeom>
            <a:solidFill>
              <a:schemeClr val="bg1"/>
            </a:solidFill>
          </p:spPr>
          <p:txBody>
            <a:bodyPr wrap="none" rtlCol="0">
              <a:spAutoFit/>
            </a:bodyPr>
            <a:lstStyle/>
            <a:p>
              <a:r>
                <a:rPr lang="en-US" b="1" dirty="0" smtClean="0"/>
                <a:t>1   </a:t>
              </a:r>
              <a:r>
                <a:rPr lang="en-US" altLang="zh-CN" b="1" dirty="0" smtClean="0"/>
                <a:t>Å</a:t>
              </a:r>
              <a:r>
                <a:rPr lang="en-US" altLang="zh-CN" b="1" baseline="30000" dirty="0" smtClean="0"/>
                <a:t>-1</a:t>
              </a:r>
              <a:endParaRPr lang="zh-CN" altLang="en-US" b="1" baseline="30000" dirty="0" smtClean="0"/>
            </a:p>
          </p:txBody>
        </p:sp>
        <p:sp>
          <p:nvSpPr>
            <p:cNvPr id="5" name="TextBox 4"/>
            <p:cNvSpPr txBox="1"/>
            <p:nvPr/>
          </p:nvSpPr>
          <p:spPr>
            <a:xfrm>
              <a:off x="5072675" y="5540813"/>
              <a:ext cx="312906" cy="369332"/>
            </a:xfrm>
            <a:prstGeom prst="rect">
              <a:avLst/>
            </a:prstGeom>
            <a:solidFill>
              <a:schemeClr val="bg1"/>
            </a:solidFill>
          </p:spPr>
          <p:txBody>
            <a:bodyPr wrap="none" rtlCol="0">
              <a:spAutoFit/>
            </a:bodyPr>
            <a:lstStyle/>
            <a:p>
              <a:r>
                <a:rPr lang="en-US" b="1" dirty="0" smtClean="0"/>
                <a:t>5</a:t>
              </a:r>
              <a:endParaRPr lang="zh-CN" altLang="en-US" b="1" dirty="0" smtClean="0"/>
            </a:p>
          </p:txBody>
        </p:sp>
        <p:sp>
          <p:nvSpPr>
            <p:cNvPr id="6" name="TextBox 5"/>
            <p:cNvSpPr txBox="1"/>
            <p:nvPr/>
          </p:nvSpPr>
          <p:spPr>
            <a:xfrm>
              <a:off x="4397739" y="5540809"/>
              <a:ext cx="349776" cy="369332"/>
            </a:xfrm>
            <a:prstGeom prst="rect">
              <a:avLst/>
            </a:prstGeom>
            <a:solidFill>
              <a:schemeClr val="bg1"/>
            </a:solidFill>
          </p:spPr>
          <p:txBody>
            <a:bodyPr wrap="none" rtlCol="0">
              <a:spAutoFit/>
            </a:bodyPr>
            <a:lstStyle/>
            <a:p>
              <a:r>
                <a:rPr lang="en-US" altLang="zh-CN" b="1" dirty="0" smtClean="0">
                  <a:latin typeface="Symbol" pitchFamily="18" charset="2"/>
                </a:rPr>
                <a:t>¥</a:t>
              </a:r>
              <a:endParaRPr lang="zh-CN" altLang="en-US" b="1" dirty="0" smtClean="0">
                <a:latin typeface="Symbol" pitchFamily="18" charset="2"/>
              </a:endParaRPr>
            </a:p>
          </p:txBody>
        </p:sp>
        <p:sp>
          <p:nvSpPr>
            <p:cNvPr id="7" name="TextBox 6"/>
            <p:cNvSpPr txBox="1"/>
            <p:nvPr/>
          </p:nvSpPr>
          <p:spPr>
            <a:xfrm>
              <a:off x="3690145" y="5540805"/>
              <a:ext cx="389850" cy="369332"/>
            </a:xfrm>
            <a:prstGeom prst="rect">
              <a:avLst/>
            </a:prstGeom>
            <a:solidFill>
              <a:schemeClr val="bg1"/>
            </a:solidFill>
          </p:spPr>
          <p:txBody>
            <a:bodyPr wrap="none" rtlCol="0">
              <a:spAutoFit/>
            </a:bodyPr>
            <a:lstStyle/>
            <a:p>
              <a:r>
                <a:rPr lang="en-US" b="1" dirty="0" smtClean="0"/>
                <a:t>-5</a:t>
              </a:r>
              <a:endParaRPr lang="zh-CN" altLang="en-US" b="1" dirty="0" smtClean="0"/>
            </a:p>
          </p:txBody>
        </p:sp>
        <p:sp>
          <p:nvSpPr>
            <p:cNvPr id="8" name="TextBox 7"/>
            <p:cNvSpPr txBox="1"/>
            <p:nvPr/>
          </p:nvSpPr>
          <p:spPr>
            <a:xfrm>
              <a:off x="870782" y="5268674"/>
              <a:ext cx="312906" cy="369332"/>
            </a:xfrm>
            <a:prstGeom prst="rect">
              <a:avLst/>
            </a:prstGeom>
            <a:solidFill>
              <a:schemeClr val="bg1"/>
            </a:solidFill>
          </p:spPr>
          <p:txBody>
            <a:bodyPr wrap="none" rtlCol="0">
              <a:spAutoFit/>
            </a:bodyPr>
            <a:lstStyle/>
            <a:p>
              <a:r>
                <a:rPr lang="en-US" b="1" dirty="0" smtClean="0"/>
                <a:t>0</a:t>
              </a:r>
              <a:endParaRPr lang="zh-CN" altLang="en-US" b="1" dirty="0" smtClean="0"/>
            </a:p>
          </p:txBody>
        </p:sp>
        <p:sp>
          <p:nvSpPr>
            <p:cNvPr id="9" name="TextBox 8"/>
            <p:cNvSpPr txBox="1"/>
            <p:nvPr/>
          </p:nvSpPr>
          <p:spPr>
            <a:xfrm>
              <a:off x="1033957" y="5529915"/>
              <a:ext cx="389850"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0" name="TextBox 9"/>
            <p:cNvSpPr txBox="1"/>
            <p:nvPr/>
          </p:nvSpPr>
          <p:spPr>
            <a:xfrm>
              <a:off x="870781" y="1317157"/>
              <a:ext cx="312906" cy="369332"/>
            </a:xfrm>
            <a:prstGeom prst="rect">
              <a:avLst/>
            </a:prstGeom>
            <a:solidFill>
              <a:schemeClr val="bg1"/>
            </a:solidFill>
          </p:spPr>
          <p:txBody>
            <a:bodyPr wrap="none" rtlCol="0">
              <a:spAutoFit/>
            </a:bodyPr>
            <a:lstStyle/>
            <a:p>
              <a:r>
                <a:rPr lang="en-US" b="1" dirty="0" smtClean="0"/>
                <a:t>1</a:t>
              </a:r>
              <a:endParaRPr lang="zh-CN" altLang="en-US" b="1" dirty="0" smtClean="0"/>
            </a:p>
          </p:txBody>
        </p:sp>
        <p:sp>
          <p:nvSpPr>
            <p:cNvPr id="11" name="Rectangle 10"/>
            <p:cNvSpPr/>
            <p:nvPr/>
          </p:nvSpPr>
          <p:spPr bwMode="auto">
            <a:xfrm>
              <a:off x="914400" y="2198914"/>
              <a:ext cx="283029" cy="28302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2" name="TextBox 11"/>
            <p:cNvSpPr txBox="1"/>
            <p:nvPr/>
          </p:nvSpPr>
          <p:spPr>
            <a:xfrm>
              <a:off x="544281" y="718454"/>
              <a:ext cx="95795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k </a:t>
              </a:r>
              <a:r>
                <a:rPr lang="en-US" b="1" dirty="0" smtClean="0">
                  <a:latin typeface="Symbol" pitchFamily="18" charset="2"/>
                </a:rPr>
                <a:t>|</a:t>
              </a:r>
              <a:r>
                <a:rPr lang="en-US" b="1" i="1" dirty="0" smtClean="0">
                  <a:latin typeface="Times New Roman" pitchFamily="18" charset="0"/>
                  <a:cs typeface="Times New Roman" pitchFamily="18" charset="0"/>
                </a:rPr>
                <a:t>F </a:t>
              </a:r>
              <a:r>
                <a:rPr lang="en-US" b="1" dirty="0" smtClean="0"/>
                <a:t>(h)|</a:t>
              </a:r>
              <a:endParaRPr lang="en-US" b="1" dirty="0"/>
            </a:p>
          </p:txBody>
        </p:sp>
        <p:sp>
          <p:nvSpPr>
            <p:cNvPr id="13" name="Rectangle 12"/>
            <p:cNvSpPr/>
            <p:nvPr/>
          </p:nvSpPr>
          <p:spPr bwMode="auto">
            <a:xfrm>
              <a:off x="2830287" y="545374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4" name="Rectangle 13"/>
            <p:cNvSpPr/>
            <p:nvPr/>
          </p:nvSpPr>
          <p:spPr bwMode="auto">
            <a:xfrm>
              <a:off x="3989605" y="546462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5" name="Rectangle 14"/>
            <p:cNvSpPr/>
            <p:nvPr/>
          </p:nvSpPr>
          <p:spPr bwMode="auto">
            <a:xfrm>
              <a:off x="4659088" y="5453735"/>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6" name="Rectangle 15"/>
            <p:cNvSpPr/>
            <p:nvPr/>
          </p:nvSpPr>
          <p:spPr bwMode="auto">
            <a:xfrm>
              <a:off x="5791199" y="5453733"/>
              <a:ext cx="489857"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9" name="TextBox 18"/>
            <p:cNvSpPr txBox="1"/>
            <p:nvPr/>
          </p:nvSpPr>
          <p:spPr>
            <a:xfrm>
              <a:off x="6085069" y="5540809"/>
              <a:ext cx="312906" cy="369332"/>
            </a:xfrm>
            <a:prstGeom prst="rect">
              <a:avLst/>
            </a:prstGeom>
            <a:noFill/>
          </p:spPr>
          <p:txBody>
            <a:bodyPr wrap="none" rtlCol="0">
              <a:spAutoFit/>
            </a:bodyPr>
            <a:lstStyle/>
            <a:p>
              <a:r>
                <a:rPr lang="en-US" b="1" dirty="0" smtClean="0"/>
                <a:t>2</a:t>
              </a:r>
              <a:endParaRPr lang="zh-CN" altLang="en-US" b="1" dirty="0" smtClean="0"/>
            </a:p>
          </p:txBody>
        </p:sp>
        <p:sp>
          <p:nvSpPr>
            <p:cNvPr id="20" name="TextBox 19"/>
            <p:cNvSpPr txBox="1"/>
            <p:nvPr/>
          </p:nvSpPr>
          <p:spPr>
            <a:xfrm>
              <a:off x="2710405" y="5540805"/>
              <a:ext cx="389850" cy="369332"/>
            </a:xfrm>
            <a:prstGeom prst="rect">
              <a:avLst/>
            </a:prstGeom>
            <a:noFill/>
          </p:spPr>
          <p:txBody>
            <a:bodyPr wrap="none" rtlCol="0">
              <a:spAutoFit/>
            </a:bodyPr>
            <a:lstStyle/>
            <a:p>
              <a:r>
                <a:rPr lang="en-US" b="1" dirty="0" smtClean="0"/>
                <a:t>-2</a:t>
              </a:r>
              <a:endParaRPr lang="zh-CN" altLang="en-US" b="1" dirty="0" smtClean="0"/>
            </a:p>
          </p:txBody>
        </p:sp>
      </p:gr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6790" y="480671"/>
            <a:ext cx="8582195" cy="5877999"/>
            <a:chOff x="276790" y="384689"/>
            <a:chExt cx="8582195" cy="5877999"/>
          </a:xfrm>
        </p:grpSpPr>
        <p:grpSp>
          <p:nvGrpSpPr>
            <p:cNvPr id="2" name="Group 2"/>
            <p:cNvGrpSpPr>
              <a:grpSpLocks/>
            </p:cNvGrpSpPr>
            <p:nvPr/>
          </p:nvGrpSpPr>
          <p:grpSpPr bwMode="auto">
            <a:xfrm>
              <a:off x="481013" y="1538288"/>
              <a:ext cx="8180387" cy="4724400"/>
              <a:chOff x="266" y="991"/>
              <a:chExt cx="5153" cy="2976"/>
            </a:xfrm>
          </p:grpSpPr>
          <p:sp>
            <p:nvSpPr>
              <p:cNvPr id="20484" name="AutoShape 3"/>
              <p:cNvSpPr>
                <a:spLocks noChangeArrowheads="1"/>
              </p:cNvSpPr>
              <p:nvPr/>
            </p:nvSpPr>
            <p:spPr bwMode="auto">
              <a:xfrm>
                <a:off x="266" y="1836"/>
                <a:ext cx="2924"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a:solidFill>
                      <a:srgbClr val="0099FF"/>
                    </a:solidFill>
                    <a:latin typeface="Times New Roman" pitchFamily="18" charset="0"/>
                    <a:cs typeface="Times New Roman" pitchFamily="18" charset="0"/>
                  </a:rPr>
                  <a:t>Replacing |</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a:solidFill>
                      <a:srgbClr val="0099FF"/>
                    </a:solidFill>
                    <a:latin typeface="Times New Roman" pitchFamily="18" charset="0"/>
                    <a:cs typeface="Times New Roman" pitchFamily="18" charset="0"/>
                  </a:rPr>
                  <a:t>| </a:t>
                </a:r>
              </a:p>
              <a:p>
                <a:pPr algn="ctr"/>
                <a:r>
                  <a:rPr lang="en-US" altLang="zh-CN" sz="3600" b="1" i="1" dirty="0">
                    <a:solidFill>
                      <a:srgbClr val="0099FF"/>
                    </a:solidFill>
                    <a:latin typeface="Times New Roman" pitchFamily="18" charset="0"/>
                    <a:cs typeface="Times New Roman" pitchFamily="18" charset="0"/>
                  </a:rPr>
                  <a:t>and</a:t>
                </a:r>
                <a:r>
                  <a:rPr lang="zh-CN" altLang="en-US" sz="3600" b="1" i="1" dirty="0">
                    <a:solidFill>
                      <a:srgbClr val="0099FF"/>
                    </a:solidFill>
                    <a:latin typeface="Times New Roman" pitchFamily="18" charset="0"/>
                    <a:ea typeface="楷体" pitchFamily="49" charset="-128"/>
                  </a:rPr>
                  <a:t> </a:t>
                </a:r>
                <a:r>
                  <a:rPr lang="en-US" altLang="zh-CN" sz="3600" b="1" i="1" dirty="0">
                    <a:solidFill>
                      <a:srgbClr val="0099FF"/>
                    </a:solidFill>
                    <a:latin typeface="Times New Roman" pitchFamily="18" charset="0"/>
                    <a:cs typeface="Times New Roman" pitchFamily="18" charset="0"/>
                  </a:rPr>
                  <a:t>modifying </a:t>
                </a:r>
                <a:r>
                  <a:rPr lang="en-US" altLang="zh-CN" sz="3600" b="1" i="1" dirty="0">
                    <a:solidFill>
                      <a:srgbClr val="3399FF"/>
                    </a:solidFill>
                    <a:latin typeface="Symbol" pitchFamily="18" charset="2"/>
                    <a:cs typeface="Times New Roman" pitchFamily="18" charset="0"/>
                  </a:rPr>
                  <a:t>j</a:t>
                </a: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a:solidFill>
                      <a:srgbClr val="FF3300"/>
                    </a:solidFill>
                    <a:latin typeface="Times New Roman" pitchFamily="18" charset="0"/>
                    <a:cs typeface="Times New Roman" pitchFamily="18" charset="0"/>
                  </a:rPr>
                  <a:t>Real space</a:t>
                </a:r>
                <a:r>
                  <a:rPr lang="zh-CN" altLang="en-US" sz="3600" b="1" i="1">
                    <a:solidFill>
                      <a:srgbClr val="FF3300"/>
                    </a:solidFill>
                    <a:latin typeface="Times New Roman" pitchFamily="18" charset="0"/>
                    <a:ea typeface="楷体" pitchFamily="49" charset="-128"/>
                  </a:rPr>
                  <a:t>：</a:t>
                </a:r>
              </a:p>
              <a:p>
                <a:pPr algn="ctr"/>
                <a:endParaRPr lang="zh-CN" altLang="en-US" sz="1200" b="1" i="1">
                  <a:solidFill>
                    <a:srgbClr val="FF3300"/>
                  </a:solidFill>
                  <a:latin typeface="Times New Roman" pitchFamily="18" charset="0"/>
                  <a:ea typeface="楷体" pitchFamily="49" charset="-128"/>
                </a:endParaRPr>
              </a:p>
              <a:p>
                <a:pPr algn="ctr"/>
                <a:r>
                  <a:rPr lang="en-US" altLang="zh-CN" sz="3600" b="1" i="1">
                    <a:solidFill>
                      <a:srgbClr val="FF9900"/>
                    </a:solidFill>
                    <a:latin typeface="Times New Roman" pitchFamily="18" charset="0"/>
                    <a:cs typeface="Times New Roman" pitchFamily="18" charset="0"/>
                  </a:rPr>
                  <a:t>modifying </a:t>
                </a:r>
                <a:r>
                  <a:rPr lang="en-US" altLang="zh-CN" sz="3600" b="1" i="1">
                    <a:solidFill>
                      <a:srgbClr val="FF9900"/>
                    </a:solidFill>
                    <a:latin typeface="Symbol" pitchFamily="18" charset="2"/>
                    <a:cs typeface="Times New Roman" pitchFamily="18" charset="0"/>
                  </a:rPr>
                  <a:t>r</a:t>
                </a:r>
                <a:r>
                  <a:rPr lang="en-US" altLang="zh-CN" sz="2000" b="1" i="1">
                    <a:solidFill>
                      <a:srgbClr val="FF9900"/>
                    </a:solidFill>
                    <a:latin typeface="Symbol" pitchFamily="18" charset="2"/>
                    <a:cs typeface="Times New Roman" pitchFamily="18" charset="0"/>
                  </a:rPr>
                  <a:t> </a:t>
                </a:r>
                <a:r>
                  <a:rPr lang="en-US" altLang="zh-CN" sz="3600" b="1" i="1">
                    <a:solidFill>
                      <a:srgbClr val="FF9900"/>
                    </a:solidFill>
                    <a:latin typeface="Times New Roman" pitchFamily="18" charset="0"/>
                    <a:cs typeface="Times New Roman" pitchFamily="18" charset="0"/>
                  </a:rPr>
                  <a:t>(r)</a:t>
                </a:r>
                <a:endParaRPr lang="en-US" altLang="zh-CN" sz="3600" b="1" i="1">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818" y="991"/>
                <a:ext cx="2559"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i="1" dirty="0" smtClean="0">
                    <a:solidFill>
                      <a:srgbClr val="3399FF"/>
                    </a:solidFill>
                    <a:latin typeface="Times New Roman" pitchFamily="18" charset="0"/>
                    <a:cs typeface="Times New Roman" pitchFamily="18" charset="0"/>
                  </a:rPr>
                  <a:t>’</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8" y="3079"/>
                <a:ext cx="2715" cy="105"/>
              </a:xfrm>
              <a:prstGeom prst="bentConnector4">
                <a:avLst>
                  <a:gd name="adj1" fmla="val -319"/>
                  <a:gd name="adj2" fmla="val 455167"/>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76790" y="384689"/>
              <a:ext cx="8582195" cy="707886"/>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defRPr/>
              </a:pPr>
              <a:r>
                <a:rPr lang="en-US" altLang="zh-CN" sz="4000" b="1" i="1" dirty="0" smtClean="0">
                  <a:solidFill>
                    <a:srgbClr val="FF0000"/>
                  </a:solidFill>
                  <a:latin typeface="Times New Roman" pitchFamily="18" charset="0"/>
                  <a:ea typeface="楷体" pitchFamily="49" charset="-128"/>
                  <a:cs typeface="Times New Roman" pitchFamily="18" charset="0"/>
                </a:rPr>
                <a:t>The dual-space phasing framework</a:t>
              </a:r>
              <a:endParaRPr lang="zh-CN" altLang="en-US" sz="4000" b="1" i="1" dirty="0">
                <a:solidFill>
                  <a:srgbClr val="0000FF"/>
                </a:solidFill>
                <a:latin typeface="Times New Roman" pitchFamily="18" charset="0"/>
                <a:ea typeface="楷体" pitchFamily="49" charset="-128"/>
              </a:endParaRPr>
            </a:p>
          </p:txBody>
        </p:sp>
      </p:gr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132556" y="191824"/>
            <a:ext cx="8878888" cy="6463308"/>
          </a:xfrm>
          <a:prstGeom prst="rect">
            <a:avLst/>
          </a:prstGeom>
          <a:noFill/>
          <a:ln w="9525">
            <a:noFill/>
            <a:miter lim="800000"/>
            <a:headEnd/>
            <a:tailEnd/>
          </a:ln>
        </p:spPr>
        <p:txBody>
          <a:bodyPr>
            <a:spAutoFit/>
          </a:bodyPr>
          <a:lstStyle/>
          <a:p>
            <a:r>
              <a:rPr lang="en-US" altLang="zh-CN" sz="2000" b="1" i="1" dirty="0">
                <a:solidFill>
                  <a:srgbClr val="0066FF"/>
                </a:solidFill>
                <a:latin typeface="Times New Roman" pitchFamily="18" charset="0"/>
                <a:cs typeface="Times New Roman" pitchFamily="18" charset="0"/>
              </a:rPr>
              <a:t>Gerchberg, R.W. &amp; Saxton, W.O. </a:t>
            </a:r>
            <a:r>
              <a:rPr lang="en-US" altLang="zh-CN" sz="2000" b="1" i="1" dirty="0" smtClean="0">
                <a:solidFill>
                  <a:srgbClr val="0066FF"/>
                </a:solidFill>
                <a:latin typeface="Times New Roman" pitchFamily="18" charset="0"/>
                <a:cs typeface="Times New Roman" pitchFamily="18" charset="0"/>
              </a:rPr>
              <a:t>Optik</a:t>
            </a:r>
            <a:r>
              <a:rPr lang="en-US" altLang="zh-CN" sz="2000" b="1" i="1" dirty="0">
                <a:solidFill>
                  <a:srgbClr val="0066FF"/>
                </a:solidFill>
                <a:latin typeface="Times New Roman" pitchFamily="18" charset="0"/>
                <a:cs typeface="Times New Roman" pitchFamily="18" charset="0"/>
              </a:rPr>
              <a:t>, </a:t>
            </a:r>
            <a:r>
              <a:rPr lang="en-US" altLang="zh-CN" sz="2000" b="1" i="1" u="sng" dirty="0">
                <a:solidFill>
                  <a:srgbClr val="0066FF"/>
                </a:solidFill>
                <a:latin typeface="Times New Roman" pitchFamily="18" charset="0"/>
                <a:cs typeface="Times New Roman" pitchFamily="18" charset="0"/>
              </a:rPr>
              <a:t>34</a:t>
            </a:r>
            <a:r>
              <a:rPr lang="en-US" altLang="zh-CN" sz="2000" b="1" i="1" dirty="0">
                <a:solidFill>
                  <a:srgbClr val="0066FF"/>
                </a:solidFill>
                <a:latin typeface="Times New Roman" pitchFamily="18" charset="0"/>
                <a:cs typeface="Times New Roman" pitchFamily="18" charset="0"/>
              </a:rPr>
              <a:t>, 275-284 (1971)</a:t>
            </a:r>
            <a:r>
              <a:rPr lang="zh-CN" altLang="en-US" sz="2000" b="1" i="1" dirty="0">
                <a:solidFill>
                  <a:srgbClr val="0066FF"/>
                </a:solidFill>
                <a:latin typeface="Times New Roman" pitchFamily="18" charset="0"/>
                <a:cs typeface="Times New Roman" pitchFamily="18" charset="0"/>
              </a:rPr>
              <a:t>；</a:t>
            </a:r>
            <a:r>
              <a:rPr lang="en-US" altLang="zh-CN" sz="2000" b="1" i="1" u="sng" dirty="0">
                <a:solidFill>
                  <a:srgbClr val="0066FF"/>
                </a:solidFill>
                <a:latin typeface="Times New Roman" pitchFamily="18" charset="0"/>
                <a:cs typeface="Times New Roman" pitchFamily="18" charset="0"/>
              </a:rPr>
              <a:t>35</a:t>
            </a:r>
            <a:r>
              <a:rPr lang="en-US" altLang="zh-CN" sz="2000" b="1" i="1" dirty="0">
                <a:solidFill>
                  <a:srgbClr val="0066FF"/>
                </a:solidFill>
                <a:latin typeface="Times New Roman" pitchFamily="18" charset="0"/>
                <a:cs typeface="Times New Roman" pitchFamily="18" charset="0"/>
              </a:rPr>
              <a:t>, </a:t>
            </a:r>
            <a:endParaRPr lang="en-US" altLang="zh-CN" sz="2000" b="1" i="1" dirty="0" smtClean="0">
              <a:solidFill>
                <a:srgbClr val="0066FF"/>
              </a:solidFill>
              <a:latin typeface="Times New Roman" pitchFamily="18" charset="0"/>
              <a:cs typeface="Times New Roman" pitchFamily="18" charset="0"/>
            </a:endParaRPr>
          </a:p>
          <a:p>
            <a:r>
              <a:rPr lang="en-US" altLang="zh-CN" sz="2000" b="1" i="1" dirty="0" smtClean="0">
                <a:solidFill>
                  <a:srgbClr val="0066FF"/>
                </a:solidFill>
                <a:latin typeface="Times New Roman" pitchFamily="18" charset="0"/>
                <a:cs typeface="Times New Roman" pitchFamily="18" charset="0"/>
              </a:rPr>
              <a:t>        237-246 </a:t>
            </a:r>
            <a:r>
              <a:rPr lang="en-US" altLang="zh-CN" sz="2000" b="1" i="1" dirty="0">
                <a:solidFill>
                  <a:srgbClr val="0066FF"/>
                </a:solidFill>
                <a:latin typeface="Times New Roman" pitchFamily="18" charset="0"/>
                <a:cs typeface="Times New Roman" pitchFamily="18" charset="0"/>
              </a:rPr>
              <a:t>(1972)</a:t>
            </a:r>
          </a:p>
          <a:p>
            <a:endParaRPr lang="en-US" altLang="zh-CN" sz="1200" b="1" i="1" dirty="0">
              <a:solidFill>
                <a:srgbClr val="0066FF"/>
              </a:solidFill>
              <a:latin typeface="Times New Roman" pitchFamily="18" charset="0"/>
              <a:cs typeface="Times New Roman" pitchFamily="18" charset="0"/>
            </a:endParaRPr>
          </a:p>
          <a:p>
            <a:r>
              <a:rPr lang="en-US" altLang="zh-CN" sz="2000" b="1" i="1" dirty="0">
                <a:solidFill>
                  <a:srgbClr val="0066FF"/>
                </a:solidFill>
                <a:latin typeface="Times New Roman" pitchFamily="18" charset="0"/>
                <a:cs typeface="Times New Roman" pitchFamily="18" charset="0"/>
              </a:rPr>
              <a:t>Wang, B.C. Methods in Enzymology </a:t>
            </a:r>
            <a:r>
              <a:rPr lang="en-US" altLang="zh-CN" sz="2000" b="1" i="1" u="sng" dirty="0">
                <a:solidFill>
                  <a:srgbClr val="0066FF"/>
                </a:solidFill>
                <a:latin typeface="Times New Roman" pitchFamily="18" charset="0"/>
                <a:cs typeface="Times New Roman" pitchFamily="18" charset="0"/>
              </a:rPr>
              <a:t>115</a:t>
            </a:r>
            <a:r>
              <a:rPr lang="en-US" altLang="zh-CN" sz="2000" b="1" i="1" dirty="0">
                <a:solidFill>
                  <a:srgbClr val="0066FF"/>
                </a:solidFill>
                <a:latin typeface="Times New Roman" pitchFamily="18" charset="0"/>
                <a:cs typeface="Times New Roman" pitchFamily="18" charset="0"/>
              </a:rPr>
              <a:t>, 90-112 (1985) </a:t>
            </a:r>
          </a:p>
          <a:p>
            <a:r>
              <a:rPr lang="en-US" altLang="zh-CN" sz="2000" b="1" i="1" dirty="0" smtClean="0">
                <a:solidFill>
                  <a:srgbClr val="0066FF"/>
                </a:solidFill>
                <a:latin typeface="Times New Roman" pitchFamily="18" charset="0"/>
                <a:cs typeface="Times New Roman" pitchFamily="18" charset="0"/>
              </a:rPr>
              <a:t>        </a:t>
            </a:r>
            <a:r>
              <a:rPr lang="en-US" altLang="zh-CN" sz="2000" b="1" i="1" dirty="0" smtClean="0">
                <a:solidFill>
                  <a:srgbClr val="FF9900"/>
                </a:solidFill>
                <a:latin typeface="Times New Roman" pitchFamily="18" charset="0"/>
                <a:cs typeface="Times New Roman" pitchFamily="18" charset="0"/>
              </a:rPr>
              <a:t>Density modification by solvent flattening</a:t>
            </a:r>
            <a:endParaRPr lang="en-US" altLang="zh-CN" sz="2000" b="1" i="1" dirty="0">
              <a:solidFill>
                <a:srgbClr val="FF9900"/>
              </a:solidFill>
              <a:latin typeface="Times New Roman" pitchFamily="18" charset="0"/>
              <a:cs typeface="Times New Roman" pitchFamily="18" charset="0"/>
            </a:endParaRPr>
          </a:p>
          <a:p>
            <a:r>
              <a:rPr lang="en-US" altLang="zh-CN" sz="2000" b="1" i="1" dirty="0">
                <a:solidFill>
                  <a:srgbClr val="0066FF"/>
                </a:solidFill>
                <a:latin typeface="Times New Roman" pitchFamily="18" charset="0"/>
                <a:cs typeface="Times New Roman" pitchFamily="18" charset="0"/>
              </a:rPr>
              <a:t>Weeks, </a:t>
            </a:r>
            <a:r>
              <a:rPr lang="en-US" altLang="zh-CN" sz="2000" b="1" i="1" dirty="0" smtClean="0">
                <a:solidFill>
                  <a:srgbClr val="0066FF"/>
                </a:solidFill>
                <a:latin typeface="Times New Roman" pitchFamily="18" charset="0"/>
                <a:cs typeface="Times New Roman" pitchFamily="18" charset="0"/>
              </a:rPr>
              <a:t>C.M</a:t>
            </a:r>
            <a:r>
              <a:rPr lang="en-US" altLang="zh-CN" sz="2000" b="1" i="1" dirty="0">
                <a:solidFill>
                  <a:srgbClr val="0066FF"/>
                </a:solidFill>
                <a:latin typeface="Times New Roman" pitchFamily="18" charset="0"/>
                <a:cs typeface="Times New Roman" pitchFamily="18" charset="0"/>
              </a:rPr>
              <a:t>., </a:t>
            </a:r>
            <a:r>
              <a:rPr lang="en-US" altLang="zh-CN" sz="2000" b="1" i="1" dirty="0" err="1">
                <a:solidFill>
                  <a:srgbClr val="0066FF"/>
                </a:solidFill>
                <a:latin typeface="Times New Roman" pitchFamily="18" charset="0"/>
                <a:cs typeface="Times New Roman" pitchFamily="18" charset="0"/>
              </a:rPr>
              <a:t>Detita</a:t>
            </a:r>
            <a:r>
              <a:rPr lang="en-US" altLang="zh-CN" sz="2000" b="1" i="1" dirty="0">
                <a:solidFill>
                  <a:srgbClr val="0066FF"/>
                </a:solidFill>
                <a:latin typeface="Times New Roman" pitchFamily="18" charset="0"/>
                <a:cs typeface="Times New Roman" pitchFamily="18" charset="0"/>
              </a:rPr>
              <a:t>, </a:t>
            </a:r>
            <a:r>
              <a:rPr lang="en-US" altLang="zh-CN" sz="2000" b="1" i="1" dirty="0" smtClean="0">
                <a:solidFill>
                  <a:srgbClr val="0066FF"/>
                </a:solidFill>
                <a:latin typeface="Times New Roman" pitchFamily="18" charset="0"/>
                <a:cs typeface="Times New Roman" pitchFamily="18" charset="0"/>
              </a:rPr>
              <a:t>G.T</a:t>
            </a:r>
            <a:r>
              <a:rPr lang="en-US" altLang="zh-CN" sz="2000" b="1" i="1" dirty="0">
                <a:solidFill>
                  <a:srgbClr val="0066FF"/>
                </a:solidFill>
                <a:latin typeface="Times New Roman" pitchFamily="18" charset="0"/>
                <a:cs typeface="Times New Roman" pitchFamily="18" charset="0"/>
              </a:rPr>
              <a:t>., Miller, R. &amp; Hauptman, </a:t>
            </a:r>
            <a:r>
              <a:rPr lang="en-US" altLang="zh-CN" sz="2000" b="1" i="1" dirty="0" smtClean="0">
                <a:solidFill>
                  <a:srgbClr val="0066FF"/>
                </a:solidFill>
                <a:latin typeface="Times New Roman" pitchFamily="18" charset="0"/>
                <a:cs typeface="Times New Roman" pitchFamily="18" charset="0"/>
              </a:rPr>
              <a:t>H.A</a:t>
            </a:r>
            <a:r>
              <a:rPr lang="en-US" altLang="zh-CN" sz="2000" b="1" i="1" dirty="0">
                <a:solidFill>
                  <a:srgbClr val="0066FF"/>
                </a:solidFill>
                <a:latin typeface="Times New Roman" pitchFamily="18" charset="0"/>
                <a:cs typeface="Times New Roman" pitchFamily="18" charset="0"/>
              </a:rPr>
              <a:t>.</a:t>
            </a:r>
          </a:p>
          <a:p>
            <a:r>
              <a:rPr lang="en-US" altLang="zh-CN" sz="2000" b="1" i="1" dirty="0">
                <a:solidFill>
                  <a:srgbClr val="0066FF"/>
                </a:solidFill>
                <a:latin typeface="Times New Roman" pitchFamily="18" charset="0"/>
                <a:cs typeface="Times New Roman" pitchFamily="18" charset="0"/>
              </a:rPr>
              <a:t>        </a:t>
            </a:r>
            <a:r>
              <a:rPr lang="en-US" altLang="zh-CN" sz="2000" b="1" i="1" dirty="0" smtClean="0">
                <a:solidFill>
                  <a:srgbClr val="0066FF"/>
                </a:solidFill>
                <a:latin typeface="Times New Roman" pitchFamily="18" charset="0"/>
                <a:cs typeface="Times New Roman" pitchFamily="18" charset="0"/>
              </a:rPr>
              <a:t>Acta </a:t>
            </a:r>
            <a:r>
              <a:rPr lang="en-US" altLang="zh-CN" sz="2000" b="1" i="1" dirty="0">
                <a:solidFill>
                  <a:srgbClr val="0066FF"/>
                </a:solidFill>
                <a:latin typeface="Times New Roman" pitchFamily="18" charset="0"/>
                <a:cs typeface="Times New Roman" pitchFamily="18" charset="0"/>
              </a:rPr>
              <a:t>Cryst. D</a:t>
            </a:r>
            <a:r>
              <a:rPr lang="en-US" altLang="zh-CN" sz="2000" b="1" i="1" u="sng" dirty="0">
                <a:solidFill>
                  <a:srgbClr val="0066FF"/>
                </a:solidFill>
                <a:latin typeface="Times New Roman" pitchFamily="18" charset="0"/>
                <a:cs typeface="Times New Roman" pitchFamily="18" charset="0"/>
              </a:rPr>
              <a:t>49</a:t>
            </a:r>
            <a:r>
              <a:rPr lang="en-US" altLang="zh-CN" sz="2000" b="1" i="1" dirty="0">
                <a:solidFill>
                  <a:srgbClr val="0066FF"/>
                </a:solidFill>
                <a:latin typeface="Times New Roman" pitchFamily="18" charset="0"/>
                <a:cs typeface="Times New Roman" pitchFamily="18" charset="0"/>
              </a:rPr>
              <a:t>, 179-181 (1993) </a:t>
            </a:r>
          </a:p>
          <a:p>
            <a:r>
              <a:rPr lang="en-US" altLang="zh-CN" sz="2000" b="1" i="1" dirty="0" smtClean="0">
                <a:solidFill>
                  <a:srgbClr val="0066FF"/>
                </a:solidFill>
                <a:latin typeface="Times New Roman" pitchFamily="18" charset="0"/>
                <a:cs typeface="Times New Roman" pitchFamily="18" charset="0"/>
              </a:rPr>
              <a:t>        </a:t>
            </a:r>
            <a:r>
              <a:rPr lang="en-US" altLang="zh-CN" sz="2000" b="1" i="1" dirty="0" smtClean="0">
                <a:solidFill>
                  <a:srgbClr val="FF9900"/>
                </a:solidFill>
                <a:latin typeface="Times New Roman" pitchFamily="18" charset="0"/>
                <a:cs typeface="Times New Roman" pitchFamily="18" charset="0"/>
              </a:rPr>
              <a:t>Ab initio dual-space direct method phasing (Shake &amp; Bake)</a:t>
            </a:r>
            <a:endParaRPr lang="en-US" altLang="zh-CN" sz="2000" b="1" i="1" dirty="0">
              <a:solidFill>
                <a:srgbClr val="FF9900"/>
              </a:solidFill>
              <a:latin typeface="Times New Roman" pitchFamily="18" charset="0"/>
              <a:cs typeface="Times New Roman" pitchFamily="18" charset="0"/>
            </a:endParaRPr>
          </a:p>
          <a:p>
            <a:r>
              <a:rPr lang="en-US" altLang="zh-CN" sz="2000" b="1" i="1" dirty="0">
                <a:solidFill>
                  <a:srgbClr val="0066FF"/>
                </a:solidFill>
                <a:latin typeface="Times New Roman" pitchFamily="18" charset="0"/>
                <a:cs typeface="Times New Roman" pitchFamily="18" charset="0"/>
              </a:rPr>
              <a:t>Sheldrick, </a:t>
            </a:r>
            <a:r>
              <a:rPr lang="en-US" altLang="zh-CN" sz="2000" b="1" i="1" dirty="0" smtClean="0">
                <a:solidFill>
                  <a:srgbClr val="0066FF"/>
                </a:solidFill>
                <a:latin typeface="Times New Roman" pitchFamily="18" charset="0"/>
                <a:cs typeface="Times New Roman" pitchFamily="18" charset="0"/>
              </a:rPr>
              <a:t>G.M. &amp; Gould, R.O. Acta Cryst. B</a:t>
            </a:r>
            <a:r>
              <a:rPr lang="en-US" altLang="zh-CN" sz="2000" b="1" i="1" u="sng" dirty="0" smtClean="0">
                <a:solidFill>
                  <a:srgbClr val="0066FF"/>
                </a:solidFill>
                <a:latin typeface="Times New Roman" pitchFamily="18" charset="0"/>
                <a:cs typeface="Times New Roman" pitchFamily="18" charset="0"/>
              </a:rPr>
              <a:t>51</a:t>
            </a:r>
            <a:r>
              <a:rPr lang="en-US" altLang="zh-CN" sz="2000" b="1" i="1" dirty="0" smtClean="0">
                <a:solidFill>
                  <a:srgbClr val="0066FF"/>
                </a:solidFill>
                <a:latin typeface="Times New Roman" pitchFamily="18" charset="0"/>
                <a:cs typeface="Times New Roman" pitchFamily="18" charset="0"/>
              </a:rPr>
              <a:t>, 423-431 (1995)</a:t>
            </a:r>
          </a:p>
          <a:p>
            <a:r>
              <a:rPr lang="en-US" altLang="zh-CN" sz="2000" b="1" i="1" dirty="0" smtClean="0">
                <a:solidFill>
                  <a:srgbClr val="0066FF"/>
                </a:solidFill>
                <a:latin typeface="Times New Roman" pitchFamily="18" charset="0"/>
                <a:cs typeface="Times New Roman" pitchFamily="18" charset="0"/>
              </a:rPr>
              <a:t>        </a:t>
            </a:r>
            <a:r>
              <a:rPr lang="en-US" altLang="zh-CN" sz="2000" b="1" i="1" dirty="0" smtClean="0">
                <a:solidFill>
                  <a:srgbClr val="FF9900"/>
                </a:solidFill>
                <a:latin typeface="Times New Roman" pitchFamily="18" charset="0"/>
                <a:cs typeface="Times New Roman" pitchFamily="18" charset="0"/>
              </a:rPr>
              <a:t>Iterative peaklist optimization and tangent expansion (ShelxD)</a:t>
            </a:r>
            <a:endParaRPr lang="en-US" altLang="zh-CN" sz="2000" b="1" i="1" dirty="0">
              <a:solidFill>
                <a:srgbClr val="FF9900"/>
              </a:solidFill>
              <a:latin typeface="Times New Roman" pitchFamily="18" charset="0"/>
              <a:cs typeface="Times New Roman" pitchFamily="18" charset="0"/>
            </a:endParaRPr>
          </a:p>
          <a:p>
            <a:r>
              <a:rPr lang="en-US" altLang="zh-CN" sz="2000" b="1" i="1" dirty="0" err="1" smtClean="0">
                <a:solidFill>
                  <a:srgbClr val="0066FF"/>
                </a:solidFill>
                <a:latin typeface="Times New Roman" pitchFamily="18" charset="0"/>
                <a:cs typeface="Times New Roman" pitchFamily="18" charset="0"/>
              </a:rPr>
              <a:t>Foadi</a:t>
            </a:r>
            <a:r>
              <a:rPr lang="en-US" altLang="zh-CN" sz="2000" b="1" i="1" dirty="0" smtClean="0">
                <a:solidFill>
                  <a:srgbClr val="0066FF"/>
                </a:solidFill>
                <a:latin typeface="Times New Roman" pitchFamily="18" charset="0"/>
                <a:cs typeface="Times New Roman" pitchFamily="18" charset="0"/>
              </a:rPr>
              <a:t>, J., Woolfson, M.M., Dodson, E.J., Wilson, K.S., Yao, J.X. &amp; Zheng, C.D. </a:t>
            </a:r>
          </a:p>
          <a:p>
            <a:r>
              <a:rPr lang="en-US" altLang="zh-CN" sz="2000" b="1" i="1" dirty="0" smtClean="0">
                <a:solidFill>
                  <a:srgbClr val="0066FF"/>
                </a:solidFill>
                <a:latin typeface="Times New Roman" pitchFamily="18" charset="0"/>
                <a:cs typeface="Times New Roman" pitchFamily="18" charset="0"/>
              </a:rPr>
              <a:t>        Acta Cryst. D</a:t>
            </a:r>
            <a:r>
              <a:rPr lang="en-US" altLang="zh-CN" sz="2000" b="1" i="1" u="sng" dirty="0" smtClean="0">
                <a:solidFill>
                  <a:srgbClr val="0066FF"/>
                </a:solidFill>
                <a:latin typeface="Times New Roman" pitchFamily="18" charset="0"/>
                <a:cs typeface="Times New Roman" pitchFamily="18" charset="0"/>
              </a:rPr>
              <a:t>56</a:t>
            </a:r>
            <a:r>
              <a:rPr lang="en-US" altLang="zh-CN" sz="2000" b="1" i="1" dirty="0" smtClean="0">
                <a:solidFill>
                  <a:srgbClr val="0066FF"/>
                </a:solidFill>
                <a:latin typeface="Times New Roman" pitchFamily="18" charset="0"/>
                <a:cs typeface="Times New Roman" pitchFamily="18" charset="0"/>
              </a:rPr>
              <a:t>, 1137-1147 (2000)</a:t>
            </a:r>
          </a:p>
          <a:p>
            <a:r>
              <a:rPr lang="en-US" altLang="zh-CN" sz="2000" b="1" i="1" dirty="0" smtClean="0">
                <a:solidFill>
                  <a:srgbClr val="FF9900"/>
                </a:solidFill>
                <a:latin typeface="Times New Roman" pitchFamily="18" charset="0"/>
                <a:cs typeface="Times New Roman" pitchFamily="18" charset="0"/>
              </a:rPr>
              <a:t>        Acorn</a:t>
            </a:r>
            <a:endParaRPr lang="en-US" altLang="zh-CN" sz="2000" b="1" i="1" dirty="0" smtClean="0">
              <a:solidFill>
                <a:srgbClr val="0066FF"/>
              </a:solidFill>
              <a:latin typeface="Times New Roman" pitchFamily="18" charset="0"/>
              <a:cs typeface="Times New Roman" pitchFamily="18" charset="0"/>
            </a:endParaRPr>
          </a:p>
          <a:p>
            <a:r>
              <a:rPr lang="en-US" altLang="zh-CN" sz="2000" b="1" i="1" dirty="0" smtClean="0">
                <a:solidFill>
                  <a:srgbClr val="0066FF"/>
                </a:solidFill>
                <a:latin typeface="Times New Roman" pitchFamily="18" charset="0"/>
                <a:cs typeface="Times New Roman" pitchFamily="18" charset="0"/>
              </a:rPr>
              <a:t>Miao, J., Hodgson, K.O. &amp; Sayre, D. PNAS, 98, 6641-6645 (2001)</a:t>
            </a:r>
          </a:p>
          <a:p>
            <a:r>
              <a:rPr lang="en-US" altLang="zh-CN" sz="2000" b="1" i="1" dirty="0" smtClean="0">
                <a:solidFill>
                  <a:srgbClr val="FF9900"/>
                </a:solidFill>
                <a:latin typeface="Times New Roman" pitchFamily="18" charset="0"/>
                <a:cs typeface="Times New Roman" pitchFamily="18" charset="0"/>
              </a:rPr>
              <a:t>        Oversampling phasing</a:t>
            </a:r>
            <a:endParaRPr lang="en-US" altLang="zh-CN" sz="2000" b="1" i="1" dirty="0" smtClean="0">
              <a:solidFill>
                <a:srgbClr val="0066FF"/>
              </a:solidFill>
              <a:latin typeface="Times New Roman" pitchFamily="18" charset="0"/>
              <a:cs typeface="Times New Roman" pitchFamily="18" charset="0"/>
            </a:endParaRPr>
          </a:p>
          <a:p>
            <a:r>
              <a:rPr lang="en-US" altLang="zh-CN" sz="2000" b="1" i="1" dirty="0" smtClean="0">
                <a:solidFill>
                  <a:srgbClr val="0066FF"/>
                </a:solidFill>
                <a:latin typeface="Times New Roman" pitchFamily="18" charset="0"/>
                <a:cs typeface="Times New Roman" pitchFamily="18" charset="0"/>
              </a:rPr>
              <a:t>Wang</a:t>
            </a:r>
            <a:r>
              <a:rPr lang="en-US" altLang="zh-CN" sz="2000" b="1" i="1" dirty="0">
                <a:solidFill>
                  <a:srgbClr val="0066FF"/>
                </a:solidFill>
                <a:latin typeface="Times New Roman" pitchFamily="18" charset="0"/>
                <a:cs typeface="Times New Roman" pitchFamily="18" charset="0"/>
              </a:rPr>
              <a:t>, J.W., Chen, J. R., Gu, Y. X., Zheng, C. D. &amp; Fan, H. F.   </a:t>
            </a:r>
          </a:p>
          <a:p>
            <a:r>
              <a:rPr lang="en-US" altLang="zh-CN" sz="2000" b="1" i="1" dirty="0">
                <a:solidFill>
                  <a:srgbClr val="0066FF"/>
                </a:solidFill>
                <a:latin typeface="Times New Roman" pitchFamily="18" charset="0"/>
                <a:cs typeface="Times New Roman" pitchFamily="18" charset="0"/>
              </a:rPr>
              <a:t>        </a:t>
            </a:r>
            <a:r>
              <a:rPr lang="en-US" altLang="zh-CN" sz="2000" b="1" i="1" dirty="0" smtClean="0">
                <a:solidFill>
                  <a:srgbClr val="0066FF"/>
                </a:solidFill>
                <a:latin typeface="Times New Roman" pitchFamily="18" charset="0"/>
                <a:cs typeface="Times New Roman" pitchFamily="18" charset="0"/>
              </a:rPr>
              <a:t>Acta </a:t>
            </a:r>
            <a:r>
              <a:rPr lang="en-US" altLang="zh-CN" sz="2000" b="1" i="1" dirty="0">
                <a:solidFill>
                  <a:srgbClr val="0066FF"/>
                </a:solidFill>
                <a:latin typeface="Times New Roman" pitchFamily="18" charset="0"/>
                <a:cs typeface="Times New Roman" pitchFamily="18" charset="0"/>
              </a:rPr>
              <a:t>Cryst. D</a:t>
            </a:r>
            <a:r>
              <a:rPr lang="en-US" altLang="zh-CN" sz="2000" b="1" i="1" u="sng" dirty="0">
                <a:solidFill>
                  <a:srgbClr val="0066FF"/>
                </a:solidFill>
                <a:latin typeface="Times New Roman" pitchFamily="18" charset="0"/>
                <a:cs typeface="Times New Roman" pitchFamily="18" charset="0"/>
              </a:rPr>
              <a:t>60</a:t>
            </a:r>
            <a:r>
              <a:rPr lang="en-US" altLang="zh-CN" sz="2000" b="1" i="1" dirty="0">
                <a:solidFill>
                  <a:srgbClr val="0066FF"/>
                </a:solidFill>
                <a:latin typeface="Times New Roman" pitchFamily="18" charset="0"/>
                <a:cs typeface="Times New Roman" pitchFamily="18" charset="0"/>
              </a:rPr>
              <a:t>, 1991–1996 (2004) </a:t>
            </a:r>
          </a:p>
          <a:p>
            <a:r>
              <a:rPr lang="en-US" altLang="zh-CN" sz="2000" b="1" i="1" dirty="0" smtClean="0">
                <a:solidFill>
                  <a:srgbClr val="FF9900"/>
                </a:solidFill>
                <a:latin typeface="Times New Roman" pitchFamily="18" charset="0"/>
                <a:cs typeface="Times New Roman" pitchFamily="18" charset="0"/>
              </a:rPr>
              <a:t>        Iterative dual-space direct-method SAD/SIR phasing</a:t>
            </a:r>
          </a:p>
          <a:p>
            <a:r>
              <a:rPr lang="en-US" altLang="zh-CN" sz="2000" b="1" i="1" dirty="0" smtClean="0">
                <a:solidFill>
                  <a:srgbClr val="0066FF"/>
                </a:solidFill>
                <a:latin typeface="Times New Roman" pitchFamily="18" charset="0"/>
                <a:cs typeface="Times New Roman" pitchFamily="18" charset="0"/>
              </a:rPr>
              <a:t>He, Y., Yao, D.Q., Gu, Y.X., Lin, Z.J., Zheng, C.D. &amp; Fan, H.F.</a:t>
            </a:r>
          </a:p>
          <a:p>
            <a:r>
              <a:rPr lang="en-US" altLang="zh-CN" sz="2000" b="1" i="1" dirty="0" smtClean="0">
                <a:solidFill>
                  <a:srgbClr val="0066FF"/>
                </a:solidFill>
                <a:latin typeface="Times New Roman" pitchFamily="18" charset="0"/>
                <a:cs typeface="Times New Roman" pitchFamily="18" charset="0"/>
              </a:rPr>
              <a:t>        Acta Cryst. D</a:t>
            </a:r>
            <a:r>
              <a:rPr lang="en-US" altLang="zh-CN" sz="2000" b="1" i="1" u="sng" dirty="0" smtClean="0">
                <a:solidFill>
                  <a:srgbClr val="0066FF"/>
                </a:solidFill>
                <a:latin typeface="Times New Roman" pitchFamily="18" charset="0"/>
                <a:cs typeface="Times New Roman" pitchFamily="18" charset="0"/>
              </a:rPr>
              <a:t>63</a:t>
            </a:r>
            <a:r>
              <a:rPr lang="en-US" altLang="zh-CN" sz="2000" b="1" i="1" dirty="0" smtClean="0">
                <a:solidFill>
                  <a:srgbClr val="0066FF"/>
                </a:solidFill>
                <a:latin typeface="Times New Roman" pitchFamily="18" charset="0"/>
                <a:cs typeface="Times New Roman" pitchFamily="18" charset="0"/>
              </a:rPr>
              <a:t>, 793–799 (2007)</a:t>
            </a:r>
          </a:p>
          <a:p>
            <a:r>
              <a:rPr lang="en-US" altLang="zh-CN" sz="2000" b="1" i="1" dirty="0" smtClean="0">
                <a:solidFill>
                  <a:srgbClr val="FF9900"/>
                </a:solidFill>
                <a:latin typeface="Times New Roman" pitchFamily="18" charset="0"/>
                <a:cs typeface="Times New Roman" pitchFamily="18" charset="0"/>
              </a:rPr>
              <a:t>        Iterative dual-space direct-method model completion</a:t>
            </a:r>
            <a:r>
              <a:rPr lang="en-US" altLang="zh-CN" sz="2000" b="1" i="1" dirty="0" smtClean="0">
                <a:solidFill>
                  <a:srgbClr val="0066FF"/>
                </a:solidFill>
                <a:latin typeface="Times New Roman" pitchFamily="18" charset="0"/>
                <a:cs typeface="Times New Roman" pitchFamily="18" charset="0"/>
              </a:rPr>
              <a:t>   </a:t>
            </a:r>
            <a:r>
              <a:rPr lang="en-US" altLang="zh-CN" sz="2200" b="1" i="1" dirty="0" smtClean="0">
                <a:solidFill>
                  <a:srgbClr val="0066FF"/>
                </a:solidFill>
                <a:latin typeface="Times New Roman" pitchFamily="18" charset="0"/>
                <a:cs typeface="Times New Roman" pitchFamily="18" charset="0"/>
              </a:rPr>
              <a:t>     </a:t>
            </a:r>
            <a:endParaRPr lang="en-US" altLang="zh-CN" sz="2200" b="1" i="1" dirty="0">
              <a:solidFill>
                <a:srgbClr val="0066FF"/>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3" name="Cloud 2"/>
          <p:cNvSpPr/>
          <p:nvPr/>
        </p:nvSpPr>
        <p:spPr bwMode="auto">
          <a:xfrm>
            <a:off x="1" y="509285"/>
            <a:ext cx="9144000" cy="582206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2" name="Rectangle 1"/>
          <p:cNvSpPr/>
          <p:nvPr/>
        </p:nvSpPr>
        <p:spPr>
          <a:xfrm>
            <a:off x="312525" y="1827450"/>
            <a:ext cx="8831475" cy="3170099"/>
          </a:xfrm>
          <a:prstGeom prst="rect">
            <a:avLst/>
          </a:prstGeom>
        </p:spPr>
        <p:txBody>
          <a:bodyPr wrap="square">
            <a:spAutoFit/>
          </a:bodyPr>
          <a:lstStyle/>
          <a:p>
            <a:pPr>
              <a:lnSpc>
                <a:spcPts val="6000"/>
              </a:lnSpc>
              <a:defRPr/>
            </a:pPr>
            <a:r>
              <a:rPr lang="en-US" altLang="zh-CN" sz="4000" b="1" i="1" dirty="0" smtClean="0">
                <a:solidFill>
                  <a:srgbClr val="0000FF"/>
                </a:solidFill>
                <a:effectLst>
                  <a:outerShdw dist="76200" dir="2700000" algn="tl">
                    <a:srgbClr val="CEE3EA"/>
                  </a:outerShdw>
                </a:effectLst>
                <a:latin typeface="Times New Roman" pitchFamily="18" charset="0"/>
                <a:cs typeface="Times New Roman" pitchFamily="18" charset="0"/>
              </a:rPr>
              <a:t>    </a:t>
            </a:r>
            <a:r>
              <a:rPr lang="en-US" altLang="zh-CN" sz="4000" b="1" i="1" dirty="0" smtClean="0">
                <a:solidFill>
                  <a:srgbClr val="0000CC"/>
                </a:solidFill>
                <a:effectLst>
                  <a:outerShdw dist="76200" dir="2700000" algn="tl">
                    <a:srgbClr val="CEE3EA"/>
                  </a:outerShdw>
                </a:effectLst>
                <a:latin typeface="Times New Roman" pitchFamily="18" charset="0"/>
                <a:cs typeface="Times New Roman" pitchFamily="18" charset="0"/>
              </a:rPr>
              <a:t>The efficiency of a particular iterative dual-space phasing process depends on  </a:t>
            </a:r>
          </a:p>
          <a:p>
            <a:pPr>
              <a:lnSpc>
                <a:spcPts val="6000"/>
              </a:lnSpc>
              <a:defRPr/>
            </a:pPr>
            <a:r>
              <a:rPr lang="en-US" altLang="zh-CN" sz="4000" b="1" i="1" dirty="0" smtClean="0">
                <a:solidFill>
                  <a:srgbClr val="0000CC"/>
                </a:solidFill>
                <a:effectLst>
                  <a:outerShdw dist="76200" dir="2700000" algn="tl">
                    <a:srgbClr val="CEE3EA"/>
                  </a:outerShdw>
                </a:effectLst>
                <a:latin typeface="Times New Roman" pitchFamily="18" charset="0"/>
                <a:cs typeface="Times New Roman" pitchFamily="18" charset="0"/>
              </a:rPr>
              <a:t>  what constraints are set in the real and the reciprocal space.</a:t>
            </a:r>
            <a:endParaRPr lang="en-US" altLang="zh-CN" sz="4000" b="1" i="1" dirty="0">
              <a:solidFill>
                <a:srgbClr val="0000CC"/>
              </a:solidFill>
              <a:effectLst>
                <a:outerShdw dist="76200" dir="2700000" algn="tl">
                  <a:srgbClr val="CEE3EA"/>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76790" y="306495"/>
            <a:ext cx="8582195" cy="6237237"/>
            <a:chOff x="276790" y="25451"/>
            <a:chExt cx="8582195" cy="6237237"/>
          </a:xfrm>
        </p:grpSpPr>
        <p:grpSp>
          <p:nvGrpSpPr>
            <p:cNvPr id="3" name="Group 2"/>
            <p:cNvGrpSpPr>
              <a:grpSpLocks/>
            </p:cNvGrpSpPr>
            <p:nvPr/>
          </p:nvGrpSpPr>
          <p:grpSpPr bwMode="auto">
            <a:xfrm>
              <a:off x="481013" y="1538288"/>
              <a:ext cx="8180387" cy="4724400"/>
              <a:chOff x="266" y="991"/>
              <a:chExt cx="5153" cy="2976"/>
            </a:xfrm>
          </p:grpSpPr>
          <p:sp>
            <p:nvSpPr>
              <p:cNvPr id="20484" name="AutoShape 3"/>
              <p:cNvSpPr>
                <a:spLocks noChangeArrowheads="1"/>
              </p:cNvSpPr>
              <p:nvPr/>
            </p:nvSpPr>
            <p:spPr bwMode="auto">
              <a:xfrm>
                <a:off x="266" y="1836"/>
                <a:ext cx="2924"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smtClean="0">
                    <a:solidFill>
                      <a:srgbClr val="0099FF"/>
                    </a:solidFill>
                    <a:latin typeface="Times New Roman" pitchFamily="18" charset="0"/>
                    <a:cs typeface="Times New Roman" pitchFamily="18" charset="0"/>
                  </a:rPr>
                  <a:t>replacing </a:t>
                </a:r>
                <a:r>
                  <a:rPr lang="en-US" altLang="zh-CN" sz="3600" b="1" i="1" dirty="0">
                    <a:solidFill>
                      <a:srgbClr val="0099FF"/>
                    </a:solidFill>
                    <a:latin typeface="Times New Roman" pitchFamily="18" charset="0"/>
                    <a:cs typeface="Times New Roman" pitchFamily="18" charset="0"/>
                  </a:rPr>
                  <a:t>|</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a:solidFill>
                      <a:srgbClr val="0099FF"/>
                    </a:solidFill>
                    <a:latin typeface="Times New Roman" pitchFamily="18" charset="0"/>
                    <a:cs typeface="Times New Roman" pitchFamily="18" charset="0"/>
                  </a:rPr>
                  <a:t>| </a:t>
                </a:r>
              </a:p>
              <a:p>
                <a:pPr algn="ctr"/>
                <a:r>
                  <a:rPr lang="en-US" altLang="zh-CN" sz="3600" b="1" i="1" dirty="0" smtClean="0">
                    <a:solidFill>
                      <a:srgbClr val="0099FF"/>
                    </a:solidFill>
                    <a:latin typeface="Times New Roman" pitchFamily="18" charset="0"/>
                    <a:cs typeface="Times New Roman" pitchFamily="18" charset="0"/>
                  </a:rPr>
                  <a:t>no modification to </a:t>
                </a:r>
                <a:r>
                  <a:rPr lang="en-US" altLang="zh-CN" sz="3600" b="1" i="1" dirty="0" smtClean="0">
                    <a:solidFill>
                      <a:srgbClr val="3399FF"/>
                    </a:solidFill>
                    <a:latin typeface="Symbol" pitchFamily="18" charset="2"/>
                    <a:cs typeface="Times New Roman" pitchFamily="18" charset="0"/>
                  </a:rPr>
                  <a:t>j</a:t>
                </a:r>
                <a:endParaRPr lang="en-US" altLang="zh-CN" sz="3600" b="1" i="1" dirty="0">
                  <a:solidFill>
                    <a:srgbClr val="3399FF"/>
                  </a:solidFill>
                  <a:latin typeface="Symbol" pitchFamily="18" charset="2"/>
                  <a:cs typeface="Times New Roman" pitchFamily="18" charset="0"/>
                </a:endParaRP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dirty="0">
                    <a:solidFill>
                      <a:srgbClr val="FF3300"/>
                    </a:solidFill>
                    <a:latin typeface="Times New Roman" pitchFamily="18" charset="0"/>
                    <a:cs typeface="Times New Roman" pitchFamily="18" charset="0"/>
                  </a:rPr>
                  <a:t>Real space</a:t>
                </a:r>
                <a:r>
                  <a:rPr lang="zh-CN" altLang="en-US" sz="3600" b="1" i="1" dirty="0">
                    <a:solidFill>
                      <a:srgbClr val="FF3300"/>
                    </a:solidFill>
                    <a:latin typeface="Times New Roman" pitchFamily="18" charset="0"/>
                    <a:ea typeface="楷体" pitchFamily="49" charset="-128"/>
                  </a:rPr>
                  <a:t>：</a:t>
                </a:r>
              </a:p>
              <a:p>
                <a:pPr algn="ctr"/>
                <a:endParaRPr lang="zh-CN" altLang="en-US" sz="1200" b="1" i="1" dirty="0">
                  <a:solidFill>
                    <a:srgbClr val="FF3300"/>
                  </a:solidFill>
                  <a:latin typeface="Times New Roman" pitchFamily="18" charset="0"/>
                  <a:ea typeface="楷体" pitchFamily="49" charset="-128"/>
                </a:endParaRPr>
              </a:p>
              <a:p>
                <a:pPr algn="ctr"/>
                <a:r>
                  <a:rPr lang="en-US" altLang="zh-CN" sz="3600" b="1" i="1" dirty="0">
                    <a:solidFill>
                      <a:srgbClr val="FF9900"/>
                    </a:solidFill>
                    <a:latin typeface="Times New Roman" pitchFamily="18" charset="0"/>
                    <a:cs typeface="Times New Roman" pitchFamily="18" charset="0"/>
                  </a:rPr>
                  <a:t>modifying </a:t>
                </a:r>
                <a:r>
                  <a:rPr lang="en-US" altLang="zh-CN" sz="3600" b="1" i="1" dirty="0" err="1" smtClean="0">
                    <a:solidFill>
                      <a:srgbClr val="FF9900"/>
                    </a:solidFill>
                    <a:latin typeface="Symbol" pitchFamily="18" charset="2"/>
                    <a:cs typeface="Times New Roman" pitchFamily="18" charset="0"/>
                  </a:rPr>
                  <a:t>r</a:t>
                </a:r>
                <a:r>
                  <a:rPr lang="en-US" altLang="zh-CN" sz="3600" b="1" i="1" dirty="0" err="1" smtClean="0">
                    <a:solidFill>
                      <a:srgbClr val="FF9900"/>
                    </a:solidFill>
                    <a:latin typeface="Times New Roman" pitchFamily="18" charset="0"/>
                    <a:cs typeface="Times New Roman" pitchFamily="18" charset="0"/>
                  </a:rPr>
                  <a:t>(</a:t>
                </a:r>
                <a:r>
                  <a:rPr lang="en-US" altLang="zh-CN" sz="3600" b="1" i="1" dirty="0" err="1">
                    <a:solidFill>
                      <a:srgbClr val="FF9900"/>
                    </a:solidFill>
                    <a:latin typeface="Times New Roman" pitchFamily="18" charset="0"/>
                    <a:cs typeface="Times New Roman" pitchFamily="18" charset="0"/>
                  </a:rPr>
                  <a:t>r</a:t>
                </a:r>
                <a:r>
                  <a:rPr lang="en-US" altLang="zh-CN" sz="3600" b="1" i="1" dirty="0">
                    <a:solidFill>
                      <a:srgbClr val="FF9900"/>
                    </a:solidFill>
                    <a:latin typeface="Times New Roman" pitchFamily="18" charset="0"/>
                    <a:cs typeface="Times New Roman" pitchFamily="18" charset="0"/>
                  </a:rPr>
                  <a:t>)</a:t>
                </a:r>
                <a:endParaRPr lang="en-US" altLang="zh-CN" sz="3600" b="1" i="1" dirty="0">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905" y="991"/>
                <a:ext cx="2384"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8" y="3079"/>
                <a:ext cx="2715" cy="105"/>
              </a:xfrm>
              <a:prstGeom prst="bentConnector4">
                <a:avLst>
                  <a:gd name="adj1" fmla="val -319"/>
                  <a:gd name="adj2" fmla="val 455167"/>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76790" y="25451"/>
              <a:ext cx="8582195" cy="1323439"/>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defRPr/>
              </a:pPr>
              <a:r>
                <a:rPr lang="en-US" altLang="zh-CN" sz="4000" b="1" i="1" dirty="0" smtClean="0">
                  <a:solidFill>
                    <a:srgbClr val="FF0000"/>
                  </a:solidFill>
                  <a:latin typeface="Times New Roman" pitchFamily="18" charset="0"/>
                  <a:ea typeface="楷体" pitchFamily="49" charset="-128"/>
                  <a:cs typeface="Times New Roman" pitchFamily="18" charset="0"/>
                </a:rPr>
                <a:t>The trial and error method in crystallography</a:t>
              </a:r>
              <a:endParaRPr lang="zh-CN" altLang="en-US" sz="4000" b="1" i="1" dirty="0">
                <a:solidFill>
                  <a:srgbClr val="0000FF"/>
                </a:solidFill>
                <a:latin typeface="Times New Roman" pitchFamily="18" charset="0"/>
                <a:ea typeface="楷体" pitchFamily="49" charset="-128"/>
              </a:endParaRPr>
            </a:p>
          </p:txBody>
        </p:sp>
      </p:grpSp>
      <p:sp>
        <p:nvSpPr>
          <p:cNvPr id="11" name="Rounded Rectangular Callout 10"/>
          <p:cNvSpPr/>
          <p:nvPr/>
        </p:nvSpPr>
        <p:spPr bwMode="auto">
          <a:xfrm>
            <a:off x="2647986" y="1564397"/>
            <a:ext cx="6063342" cy="2573876"/>
          </a:xfrm>
          <a:prstGeom prst="wedgeRoundRectCallout">
            <a:avLst>
              <a:gd name="adj1" fmla="val 35290"/>
              <a:gd name="adj2" fmla="val 63362"/>
              <a:gd name="adj3" fmla="val 16667"/>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dist" fontAlgn="base">
              <a:spcBef>
                <a:spcPct val="0"/>
              </a:spcBef>
              <a:spcAft>
                <a:spcPct val="0"/>
              </a:spcAft>
            </a:pPr>
            <a:r>
              <a:rPr lang="en-US" altLang="zh-CN" sz="2400" b="1" i="1" dirty="0" smtClean="0">
                <a:solidFill>
                  <a:srgbClr val="0099FF"/>
                </a:solidFill>
                <a:latin typeface="Times New Roman" pitchFamily="18" charset="0"/>
              </a:rPr>
              <a:t>A structure model is built at the beginning  with the constraints of the known chemical information, crystal symmetry and unit cell dimensions. Then in the following cycles the model is adjusted according </a:t>
            </a:r>
          </a:p>
          <a:p>
            <a:pPr fontAlgn="base">
              <a:spcBef>
                <a:spcPct val="0"/>
              </a:spcBef>
              <a:spcAft>
                <a:spcPct val="0"/>
              </a:spcAft>
            </a:pPr>
            <a:r>
              <a:rPr lang="en-US" altLang="zh-CN" sz="2400" b="1" i="1" dirty="0" smtClean="0">
                <a:solidFill>
                  <a:srgbClr val="0099FF"/>
                </a:solidFill>
                <a:latin typeface="Times New Roman" pitchFamily="18" charset="0"/>
              </a:rPr>
              <a:t>to the </a:t>
            </a:r>
            <a:r>
              <a:rPr lang="en-US" altLang="zh-CN" sz="2400" b="1" i="1" dirty="0" err="1" smtClean="0">
                <a:solidFill>
                  <a:srgbClr val="0099FF"/>
                </a:solidFill>
                <a:latin typeface="Symbol" pitchFamily="18" charset="2"/>
              </a:rPr>
              <a:t>r</a:t>
            </a:r>
            <a:r>
              <a:rPr lang="en-US" altLang="zh-CN" sz="2400" b="1" i="1" dirty="0" err="1" smtClean="0">
                <a:solidFill>
                  <a:srgbClr val="0099FF"/>
                </a:solidFill>
                <a:latin typeface="Times New Roman" pitchFamily="18" charset="0"/>
              </a:rPr>
              <a:t>(r</a:t>
            </a:r>
            <a:r>
              <a:rPr lang="en-US" altLang="zh-CN" sz="2400" b="1" i="1" dirty="0" smtClean="0">
                <a:solidFill>
                  <a:srgbClr val="0099FF"/>
                </a:solidFill>
                <a:latin typeface="Times New Roman" pitchFamily="18" charset="0"/>
              </a:rPr>
              <a:t>) from the previous cycle.</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2" name="Rounded Rectangle 11"/>
          <p:cNvSpPr/>
          <p:nvPr/>
        </p:nvSpPr>
        <p:spPr bwMode="auto">
          <a:xfrm>
            <a:off x="2296880" y="5203382"/>
            <a:ext cx="4528457" cy="1349828"/>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2400" b="1" i="1" dirty="0" smtClean="0">
                <a:solidFill>
                  <a:srgbClr val="003399"/>
                </a:solidFill>
                <a:latin typeface="Times New Roman" pitchFamily="18" charset="0"/>
              </a:rPr>
              <a:t>This method is capable of solving s</a:t>
            </a:r>
            <a:r>
              <a:rPr lang="en-US" altLang="zh-CN" sz="2400" b="1" i="1" dirty="0" smtClean="0">
                <a:solidFill>
                  <a:srgbClr val="0000CC"/>
                </a:solidFill>
                <a:latin typeface="Times New Roman" pitchFamily="18" charset="0"/>
              </a:rPr>
              <a:t>tructures containing ~10 atoms in the ASU.</a:t>
            </a:r>
            <a:endParaRPr lang="en-US" altLang="zh-CN" sz="2400" b="1" i="1" dirty="0">
              <a:solidFill>
                <a:srgbClr val="0000CC"/>
              </a:solidFill>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76790" y="559886"/>
            <a:ext cx="8582195" cy="5730455"/>
            <a:chOff x="276790" y="532233"/>
            <a:chExt cx="8582195" cy="5730455"/>
          </a:xfrm>
        </p:grpSpPr>
        <p:grpSp>
          <p:nvGrpSpPr>
            <p:cNvPr id="3" name="Group 2"/>
            <p:cNvGrpSpPr>
              <a:grpSpLocks/>
            </p:cNvGrpSpPr>
            <p:nvPr/>
          </p:nvGrpSpPr>
          <p:grpSpPr bwMode="auto">
            <a:xfrm>
              <a:off x="481013" y="1538288"/>
              <a:ext cx="8180387" cy="4724400"/>
              <a:chOff x="266" y="991"/>
              <a:chExt cx="5153" cy="2976"/>
            </a:xfrm>
          </p:grpSpPr>
          <p:sp>
            <p:nvSpPr>
              <p:cNvPr id="20484" name="AutoShape 3"/>
              <p:cNvSpPr>
                <a:spLocks noChangeArrowheads="1"/>
              </p:cNvSpPr>
              <p:nvPr/>
            </p:nvSpPr>
            <p:spPr bwMode="auto">
              <a:xfrm>
                <a:off x="266" y="1836"/>
                <a:ext cx="2924"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smtClean="0">
                    <a:solidFill>
                      <a:srgbClr val="0099FF"/>
                    </a:solidFill>
                    <a:latin typeface="Times New Roman" pitchFamily="18" charset="0"/>
                    <a:cs typeface="Times New Roman" pitchFamily="18" charset="0"/>
                  </a:rPr>
                  <a:t>replacing </a:t>
                </a:r>
                <a:r>
                  <a:rPr lang="en-US" altLang="zh-CN" sz="3600" b="1" i="1" dirty="0">
                    <a:solidFill>
                      <a:srgbClr val="0099FF"/>
                    </a:solidFill>
                    <a:latin typeface="Times New Roman" pitchFamily="18" charset="0"/>
                    <a:cs typeface="Times New Roman" pitchFamily="18" charset="0"/>
                  </a:rPr>
                  <a:t>|</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smtClean="0">
                    <a:solidFill>
                      <a:srgbClr val="0099FF"/>
                    </a:solidFill>
                    <a:latin typeface="Times New Roman" pitchFamily="18" charset="0"/>
                    <a:cs typeface="Times New Roman" pitchFamily="18" charset="0"/>
                  </a:rPr>
                  <a:t>|</a:t>
                </a:r>
              </a:p>
              <a:p>
                <a:pPr algn="ctr"/>
                <a:r>
                  <a:rPr lang="en-US" altLang="zh-CN" sz="3600" b="1" i="1" dirty="0" smtClean="0">
                    <a:solidFill>
                      <a:srgbClr val="0099FF"/>
                    </a:solidFill>
                    <a:latin typeface="Times New Roman" pitchFamily="18" charset="0"/>
                    <a:cs typeface="Times New Roman" pitchFamily="18" charset="0"/>
                  </a:rPr>
                  <a:t>no modification to </a:t>
                </a:r>
                <a:r>
                  <a:rPr lang="en-US" altLang="zh-CN" sz="3600" b="1" i="1" dirty="0" smtClean="0">
                    <a:solidFill>
                      <a:srgbClr val="0099FF"/>
                    </a:solidFill>
                    <a:latin typeface="Symbol" pitchFamily="18" charset="2"/>
                    <a:cs typeface="Times New Roman" pitchFamily="18" charset="0"/>
                  </a:rPr>
                  <a:t>j </a:t>
                </a:r>
                <a:endParaRPr lang="en-US" altLang="zh-CN" sz="3600" b="1" i="1" dirty="0">
                  <a:solidFill>
                    <a:srgbClr val="0099FF"/>
                  </a:solidFill>
                  <a:latin typeface="Symbol" pitchFamily="18" charset="2"/>
                  <a:cs typeface="Times New Roman" pitchFamily="18" charset="0"/>
                </a:endParaRP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dirty="0">
                    <a:solidFill>
                      <a:srgbClr val="FF3300"/>
                    </a:solidFill>
                    <a:latin typeface="Times New Roman" pitchFamily="18" charset="0"/>
                    <a:cs typeface="Times New Roman" pitchFamily="18" charset="0"/>
                  </a:rPr>
                  <a:t>Real space</a:t>
                </a:r>
                <a:r>
                  <a:rPr lang="zh-CN" altLang="en-US" sz="3600" b="1" i="1" dirty="0">
                    <a:solidFill>
                      <a:srgbClr val="FF3300"/>
                    </a:solidFill>
                    <a:latin typeface="Times New Roman" pitchFamily="18" charset="0"/>
                    <a:ea typeface="楷体" pitchFamily="49" charset="-128"/>
                  </a:rPr>
                  <a:t>：</a:t>
                </a:r>
              </a:p>
              <a:p>
                <a:pPr algn="ctr"/>
                <a:endParaRPr lang="zh-CN" altLang="en-US" sz="1200" b="1" i="1" dirty="0">
                  <a:solidFill>
                    <a:srgbClr val="FF3300"/>
                  </a:solidFill>
                  <a:latin typeface="Times New Roman" pitchFamily="18" charset="0"/>
                  <a:ea typeface="楷体" pitchFamily="49" charset="-128"/>
                </a:endParaRPr>
              </a:p>
              <a:p>
                <a:pPr algn="ctr"/>
                <a:r>
                  <a:rPr lang="en-US" altLang="zh-CN" sz="3600" b="1" i="1" dirty="0">
                    <a:solidFill>
                      <a:srgbClr val="FF9900"/>
                    </a:solidFill>
                    <a:latin typeface="Times New Roman" pitchFamily="18" charset="0"/>
                    <a:cs typeface="Times New Roman" pitchFamily="18" charset="0"/>
                  </a:rPr>
                  <a:t>modifying </a:t>
                </a:r>
                <a:r>
                  <a:rPr lang="en-US" altLang="zh-CN" sz="3600" b="1" i="1" dirty="0" err="1" smtClean="0">
                    <a:solidFill>
                      <a:srgbClr val="FF9900"/>
                    </a:solidFill>
                    <a:latin typeface="Symbol" pitchFamily="18" charset="2"/>
                    <a:cs typeface="Times New Roman" pitchFamily="18" charset="0"/>
                  </a:rPr>
                  <a:t>r</a:t>
                </a:r>
                <a:r>
                  <a:rPr lang="en-US" altLang="zh-CN" sz="3600" b="1" i="1" dirty="0" err="1" smtClean="0">
                    <a:solidFill>
                      <a:srgbClr val="FF9900"/>
                    </a:solidFill>
                    <a:latin typeface="Times New Roman" pitchFamily="18" charset="0"/>
                    <a:cs typeface="Times New Roman" pitchFamily="18" charset="0"/>
                  </a:rPr>
                  <a:t>(</a:t>
                </a:r>
                <a:r>
                  <a:rPr lang="en-US" altLang="zh-CN" sz="3600" b="1" i="1" dirty="0" err="1">
                    <a:solidFill>
                      <a:srgbClr val="FF9900"/>
                    </a:solidFill>
                    <a:latin typeface="Times New Roman" pitchFamily="18" charset="0"/>
                    <a:cs typeface="Times New Roman" pitchFamily="18" charset="0"/>
                  </a:rPr>
                  <a:t>r</a:t>
                </a:r>
                <a:r>
                  <a:rPr lang="en-US" altLang="zh-CN" sz="3600" b="1" i="1" dirty="0">
                    <a:solidFill>
                      <a:srgbClr val="FF9900"/>
                    </a:solidFill>
                    <a:latin typeface="Times New Roman" pitchFamily="18" charset="0"/>
                    <a:cs typeface="Times New Roman" pitchFamily="18" charset="0"/>
                  </a:rPr>
                  <a:t>)</a:t>
                </a:r>
                <a:endParaRPr lang="en-US" altLang="zh-CN" sz="3600" b="1" i="1" dirty="0">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905" y="991"/>
                <a:ext cx="2384"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8" y="3079"/>
                <a:ext cx="2715" cy="105"/>
              </a:xfrm>
              <a:prstGeom prst="bentConnector4">
                <a:avLst>
                  <a:gd name="adj1" fmla="val -319"/>
                  <a:gd name="adj2" fmla="val 455167"/>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76790" y="532233"/>
              <a:ext cx="8582195" cy="707886"/>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r>
                <a:rPr lang="en-US" altLang="zh-CN" sz="4000" b="1" i="1" dirty="0" smtClean="0">
                  <a:solidFill>
                    <a:srgbClr val="FF6600"/>
                  </a:solidFill>
                  <a:latin typeface="Times New Roman" pitchFamily="18" charset="0"/>
                </a:rPr>
                <a:t>The Patterson method</a:t>
              </a:r>
              <a:endParaRPr lang="en-US" altLang="zh-CN" sz="4000" b="1" i="1" dirty="0">
                <a:solidFill>
                  <a:srgbClr val="FF6600"/>
                </a:solidFill>
                <a:latin typeface="Times New Roman" pitchFamily="18" charset="0"/>
              </a:endParaRPr>
            </a:p>
          </p:txBody>
        </p:sp>
      </p:grpSp>
      <p:sp>
        <p:nvSpPr>
          <p:cNvPr id="11" name="Rounded Rectangular Callout 10"/>
          <p:cNvSpPr/>
          <p:nvPr/>
        </p:nvSpPr>
        <p:spPr bwMode="auto">
          <a:xfrm>
            <a:off x="2592901" y="1641513"/>
            <a:ext cx="6063342" cy="2214394"/>
          </a:xfrm>
          <a:prstGeom prst="wedgeRoundRectCallout">
            <a:avLst>
              <a:gd name="adj1" fmla="val 35290"/>
              <a:gd name="adj2" fmla="val 63362"/>
              <a:gd name="adj3" fmla="val 16667"/>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altLang="zh-CN" sz="2400" b="1" i="1" dirty="0" smtClean="0">
                <a:solidFill>
                  <a:srgbClr val="0099FF"/>
                </a:solidFill>
                <a:latin typeface="Times New Roman" pitchFamily="18" charset="0"/>
              </a:rPr>
              <a:t>A structure model is built at the beginning  according to the experimental Patterson function. Then in the following cycles the model is adjusted according to the </a:t>
            </a:r>
            <a:r>
              <a:rPr lang="en-US" altLang="zh-CN" sz="2400" b="1" i="1" dirty="0" err="1" smtClean="0">
                <a:solidFill>
                  <a:srgbClr val="0099FF"/>
                </a:solidFill>
                <a:latin typeface="Symbol" pitchFamily="18" charset="2"/>
              </a:rPr>
              <a:t>r</a:t>
            </a:r>
            <a:r>
              <a:rPr lang="en-US" altLang="zh-CN" sz="2400" b="1" i="1" dirty="0" err="1" smtClean="0">
                <a:solidFill>
                  <a:srgbClr val="0099FF"/>
                </a:solidFill>
                <a:latin typeface="Times New Roman" pitchFamily="18" charset="0"/>
              </a:rPr>
              <a:t>(r</a:t>
            </a:r>
            <a:r>
              <a:rPr lang="en-US" altLang="zh-CN" sz="2400" b="1" i="1" dirty="0" smtClean="0">
                <a:solidFill>
                  <a:srgbClr val="0099FF"/>
                </a:solidFill>
                <a:latin typeface="Times New Roman" pitchFamily="18" charset="0"/>
              </a:rPr>
              <a:t>) from the previous cycle.</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2" name="Rounded Rectangle 11"/>
          <p:cNvSpPr/>
          <p:nvPr/>
        </p:nvSpPr>
        <p:spPr bwMode="auto">
          <a:xfrm>
            <a:off x="1553376" y="4147456"/>
            <a:ext cx="6306109" cy="2547258"/>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altLang="zh-CN" sz="2400" b="1" i="1" dirty="0" smtClean="0">
                <a:solidFill>
                  <a:srgbClr val="003399"/>
                </a:solidFill>
                <a:latin typeface="Times New Roman" pitchFamily="18" charset="0"/>
              </a:rPr>
              <a:t>This method is capable of solving s</a:t>
            </a:r>
            <a:r>
              <a:rPr lang="en-US" altLang="zh-CN" sz="2400" b="1" i="1" dirty="0" smtClean="0">
                <a:solidFill>
                  <a:srgbClr val="0000CC"/>
                </a:solidFill>
                <a:latin typeface="Times New Roman" pitchFamily="18" charset="0"/>
              </a:rPr>
              <a:t>tructures containing ~100 atoms in the ASU, when there are ‘heavy atoms’ in the crystal; or it is capable of solving structures containing ~20 atoms in the ASU when there are no ‘heavy atoms’ in the crystal.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76790" y="559886"/>
            <a:ext cx="8582195" cy="5730455"/>
            <a:chOff x="276790" y="532233"/>
            <a:chExt cx="8582195" cy="5730455"/>
          </a:xfrm>
        </p:grpSpPr>
        <p:grpSp>
          <p:nvGrpSpPr>
            <p:cNvPr id="3" name="Group 2"/>
            <p:cNvGrpSpPr>
              <a:grpSpLocks/>
            </p:cNvGrpSpPr>
            <p:nvPr/>
          </p:nvGrpSpPr>
          <p:grpSpPr bwMode="auto">
            <a:xfrm>
              <a:off x="479426" y="1538288"/>
              <a:ext cx="8181975" cy="4724400"/>
              <a:chOff x="265" y="991"/>
              <a:chExt cx="5154" cy="2976"/>
            </a:xfrm>
          </p:grpSpPr>
          <p:sp>
            <p:nvSpPr>
              <p:cNvPr id="20484" name="AutoShape 3"/>
              <p:cNvSpPr>
                <a:spLocks noChangeArrowheads="1"/>
              </p:cNvSpPr>
              <p:nvPr/>
            </p:nvSpPr>
            <p:spPr bwMode="auto">
              <a:xfrm>
                <a:off x="265" y="1836"/>
                <a:ext cx="2925"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smtClean="0">
                    <a:solidFill>
                      <a:srgbClr val="0099FF"/>
                    </a:solidFill>
                    <a:latin typeface="Times New Roman" pitchFamily="18" charset="0"/>
                    <a:cs typeface="Times New Roman" pitchFamily="18" charset="0"/>
                  </a:rPr>
                  <a:t>replacing </a:t>
                </a:r>
                <a:r>
                  <a:rPr lang="en-US" altLang="zh-CN" sz="3600" b="1" i="1" dirty="0">
                    <a:solidFill>
                      <a:srgbClr val="0099FF"/>
                    </a:solidFill>
                    <a:latin typeface="Times New Roman" pitchFamily="18" charset="0"/>
                    <a:cs typeface="Times New Roman" pitchFamily="18" charset="0"/>
                  </a:rPr>
                  <a:t>|</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a:solidFill>
                      <a:srgbClr val="0099FF"/>
                    </a:solidFill>
                    <a:latin typeface="Times New Roman" pitchFamily="18" charset="0"/>
                    <a:cs typeface="Times New Roman" pitchFamily="18" charset="0"/>
                  </a:rPr>
                  <a:t>| </a:t>
                </a:r>
              </a:p>
              <a:p>
                <a:pPr algn="ctr"/>
                <a:r>
                  <a:rPr lang="en-US" altLang="zh-CN" sz="3600" b="1" i="1" dirty="0" smtClean="0">
                    <a:solidFill>
                      <a:srgbClr val="0099FF"/>
                    </a:solidFill>
                    <a:latin typeface="Times New Roman" pitchFamily="18" charset="0"/>
                    <a:cs typeface="Times New Roman" pitchFamily="18" charset="0"/>
                  </a:rPr>
                  <a:t>and modifying </a:t>
                </a:r>
                <a:r>
                  <a:rPr lang="en-US" altLang="zh-CN" sz="3600" b="1" i="1" dirty="0" smtClean="0">
                    <a:solidFill>
                      <a:srgbClr val="3399FF"/>
                    </a:solidFill>
                    <a:latin typeface="Symbol" pitchFamily="18" charset="2"/>
                    <a:cs typeface="Times New Roman" pitchFamily="18" charset="0"/>
                  </a:rPr>
                  <a:t>j</a:t>
                </a:r>
                <a:endParaRPr lang="en-US" altLang="zh-CN" sz="3600" b="1" i="1" dirty="0">
                  <a:solidFill>
                    <a:srgbClr val="3399FF"/>
                  </a:solidFill>
                  <a:latin typeface="Symbol" pitchFamily="18" charset="2"/>
                  <a:cs typeface="Times New Roman" pitchFamily="18" charset="0"/>
                </a:endParaRP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dirty="0">
                    <a:solidFill>
                      <a:srgbClr val="FF3300"/>
                    </a:solidFill>
                    <a:latin typeface="Times New Roman" pitchFamily="18" charset="0"/>
                    <a:cs typeface="Times New Roman" pitchFamily="18" charset="0"/>
                  </a:rPr>
                  <a:t>Real space</a:t>
                </a:r>
                <a:r>
                  <a:rPr lang="zh-CN" altLang="en-US" sz="3600" b="1" i="1" dirty="0">
                    <a:solidFill>
                      <a:srgbClr val="FF3300"/>
                    </a:solidFill>
                    <a:latin typeface="Times New Roman" pitchFamily="18" charset="0"/>
                    <a:ea typeface="楷体" pitchFamily="49" charset="-128"/>
                  </a:rPr>
                  <a:t>：</a:t>
                </a:r>
              </a:p>
              <a:p>
                <a:pPr algn="ctr"/>
                <a:endParaRPr lang="zh-CN" altLang="en-US" sz="1200" b="1" i="1" dirty="0">
                  <a:solidFill>
                    <a:srgbClr val="FF3300"/>
                  </a:solidFill>
                  <a:latin typeface="Times New Roman" pitchFamily="18" charset="0"/>
                  <a:ea typeface="楷体" pitchFamily="49" charset="-128"/>
                </a:endParaRPr>
              </a:p>
              <a:p>
                <a:pPr algn="ctr"/>
                <a:r>
                  <a:rPr lang="en-US" altLang="zh-CN" sz="3600" b="1" i="1" dirty="0">
                    <a:solidFill>
                      <a:srgbClr val="FF9900"/>
                    </a:solidFill>
                    <a:latin typeface="Times New Roman" pitchFamily="18" charset="0"/>
                    <a:cs typeface="Times New Roman" pitchFamily="18" charset="0"/>
                  </a:rPr>
                  <a:t>modifying </a:t>
                </a:r>
                <a:r>
                  <a:rPr lang="en-US" altLang="zh-CN" sz="3600" b="1" i="1" dirty="0" err="1" smtClean="0">
                    <a:solidFill>
                      <a:srgbClr val="FF9900"/>
                    </a:solidFill>
                    <a:latin typeface="Symbol" pitchFamily="18" charset="2"/>
                    <a:cs typeface="Times New Roman" pitchFamily="18" charset="0"/>
                  </a:rPr>
                  <a:t>r</a:t>
                </a:r>
                <a:r>
                  <a:rPr lang="en-US" altLang="zh-CN" sz="3600" b="1" i="1" dirty="0" err="1" smtClean="0">
                    <a:solidFill>
                      <a:srgbClr val="FF9900"/>
                    </a:solidFill>
                    <a:latin typeface="Times New Roman" pitchFamily="18" charset="0"/>
                    <a:cs typeface="Times New Roman" pitchFamily="18" charset="0"/>
                  </a:rPr>
                  <a:t>(</a:t>
                </a:r>
                <a:r>
                  <a:rPr lang="en-US" altLang="zh-CN" sz="3600" b="1" i="1" dirty="0" err="1">
                    <a:solidFill>
                      <a:srgbClr val="FF9900"/>
                    </a:solidFill>
                    <a:latin typeface="Times New Roman" pitchFamily="18" charset="0"/>
                    <a:cs typeface="Times New Roman" pitchFamily="18" charset="0"/>
                  </a:rPr>
                  <a:t>r</a:t>
                </a:r>
                <a:r>
                  <a:rPr lang="en-US" altLang="zh-CN" sz="3600" b="1" i="1" dirty="0">
                    <a:solidFill>
                      <a:srgbClr val="FF9900"/>
                    </a:solidFill>
                    <a:latin typeface="Times New Roman" pitchFamily="18" charset="0"/>
                    <a:cs typeface="Times New Roman" pitchFamily="18" charset="0"/>
                  </a:rPr>
                  <a:t>)</a:t>
                </a:r>
                <a:endParaRPr lang="en-US" altLang="zh-CN" sz="3600" b="1" i="1" dirty="0">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905" y="991"/>
                <a:ext cx="2384"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7" y="3079"/>
                <a:ext cx="2716" cy="105"/>
              </a:xfrm>
              <a:prstGeom prst="bentConnector4">
                <a:avLst>
                  <a:gd name="adj1" fmla="val -160"/>
                  <a:gd name="adj2" fmla="val 478774"/>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76790" y="532233"/>
              <a:ext cx="8582195" cy="707886"/>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r>
                <a:rPr lang="en-US" altLang="zh-CN" sz="4000" b="1" i="1" dirty="0" smtClean="0">
                  <a:solidFill>
                    <a:srgbClr val="FF6600"/>
                  </a:solidFill>
                  <a:latin typeface="Times New Roman" pitchFamily="18" charset="0"/>
                </a:rPr>
                <a:t>Direct methods</a:t>
              </a:r>
              <a:endParaRPr lang="en-US" altLang="zh-CN" sz="4000" b="1" i="1" dirty="0">
                <a:solidFill>
                  <a:srgbClr val="FF6600"/>
                </a:solidFill>
                <a:latin typeface="Times New Roman" pitchFamily="18" charset="0"/>
              </a:endParaRPr>
            </a:p>
          </p:txBody>
        </p:sp>
      </p:grpSp>
      <p:sp>
        <p:nvSpPr>
          <p:cNvPr id="11" name="Rounded Rectangular Callout 10"/>
          <p:cNvSpPr/>
          <p:nvPr/>
        </p:nvSpPr>
        <p:spPr bwMode="auto">
          <a:xfrm>
            <a:off x="4461828" y="2159307"/>
            <a:ext cx="3896956" cy="1773719"/>
          </a:xfrm>
          <a:prstGeom prst="wedgeRoundRectCallout">
            <a:avLst>
              <a:gd name="adj1" fmla="val 35290"/>
              <a:gd name="adj2" fmla="val 63362"/>
              <a:gd name="adj3" fmla="val 16667"/>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altLang="zh-CN" sz="2400" b="1" i="1" dirty="0" smtClean="0">
                <a:solidFill>
                  <a:srgbClr val="0099FF"/>
                </a:solidFill>
                <a:latin typeface="Times New Roman" pitchFamily="18" charset="0"/>
              </a:rPr>
              <a:t>Structure models are built according to the direct-method phased E-map from the previous cycle.</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
        <p:nvSpPr>
          <p:cNvPr id="12" name="Rounded Rectangle 11"/>
          <p:cNvSpPr/>
          <p:nvPr/>
        </p:nvSpPr>
        <p:spPr bwMode="auto">
          <a:xfrm>
            <a:off x="2387245" y="4960737"/>
            <a:ext cx="4351007" cy="1374749"/>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altLang="zh-CN" sz="2400" b="1" i="1" dirty="0" smtClean="0">
                <a:solidFill>
                  <a:srgbClr val="003399"/>
                </a:solidFill>
                <a:latin typeface="Times New Roman" pitchFamily="18" charset="0"/>
              </a:rPr>
              <a:t>This kind of methods is capable of solving s</a:t>
            </a:r>
            <a:r>
              <a:rPr lang="en-US" altLang="zh-CN" sz="2400" b="1" i="1" dirty="0" smtClean="0">
                <a:solidFill>
                  <a:srgbClr val="0000CC"/>
                </a:solidFill>
                <a:latin typeface="Times New Roman" pitchFamily="18" charset="0"/>
              </a:rPr>
              <a:t>tructures containing ~1000 atoms in the ASU.</a:t>
            </a:r>
          </a:p>
        </p:txBody>
      </p:sp>
      <p:sp>
        <p:nvSpPr>
          <p:cNvPr id="13" name="Rounded Rectangular Callout 12"/>
          <p:cNvSpPr/>
          <p:nvPr/>
        </p:nvSpPr>
        <p:spPr bwMode="auto">
          <a:xfrm>
            <a:off x="209320" y="2520767"/>
            <a:ext cx="4170538" cy="1773719"/>
          </a:xfrm>
          <a:prstGeom prst="wedgeRoundRectCallout">
            <a:avLst>
              <a:gd name="adj1" fmla="val 42598"/>
              <a:gd name="adj2" fmla="val 65203"/>
              <a:gd name="adj3" fmla="val 16667"/>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altLang="zh-CN" sz="2400" b="1" i="1" dirty="0" smtClean="0">
                <a:solidFill>
                  <a:srgbClr val="0099FF"/>
                </a:solidFill>
                <a:latin typeface="Times New Roman" pitchFamily="18" charset="0"/>
              </a:rPr>
              <a:t>Phases are derived directly based on the Sayre equation (1952) or the tangent formula (Karle &amp; Hauptman, 1956).</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2" y="331280"/>
            <a:ext cx="8673928" cy="5959061"/>
            <a:chOff x="228602" y="303627"/>
            <a:chExt cx="8673928" cy="5959061"/>
          </a:xfrm>
        </p:grpSpPr>
        <p:grpSp>
          <p:nvGrpSpPr>
            <p:cNvPr id="3" name="Group 2"/>
            <p:cNvGrpSpPr>
              <a:grpSpLocks/>
            </p:cNvGrpSpPr>
            <p:nvPr/>
          </p:nvGrpSpPr>
          <p:grpSpPr bwMode="auto">
            <a:xfrm>
              <a:off x="479426" y="1538288"/>
              <a:ext cx="8181975" cy="4724400"/>
              <a:chOff x="265" y="991"/>
              <a:chExt cx="5154" cy="2976"/>
            </a:xfrm>
          </p:grpSpPr>
          <p:sp>
            <p:nvSpPr>
              <p:cNvPr id="20484" name="AutoShape 3"/>
              <p:cNvSpPr>
                <a:spLocks noChangeArrowheads="1"/>
              </p:cNvSpPr>
              <p:nvPr/>
            </p:nvSpPr>
            <p:spPr bwMode="auto">
              <a:xfrm>
                <a:off x="265" y="1836"/>
                <a:ext cx="2925" cy="1348"/>
              </a:xfrm>
              <a:prstGeom prst="flowChartAlternateProcess">
                <a:avLst/>
              </a:prstGeom>
              <a:solidFill>
                <a:srgbClr val="CCFFFF"/>
              </a:solidFill>
              <a:ln w="38100">
                <a:solidFill>
                  <a:srgbClr val="0099FF"/>
                </a:solidFill>
                <a:miter lim="800000"/>
                <a:headEnd/>
                <a:tailEnd/>
              </a:ln>
            </p:spPr>
            <p:txBody>
              <a:bodyPr wrap="none" anchor="ctr"/>
              <a:lstStyle/>
              <a:p>
                <a:pPr algn="ctr"/>
                <a:r>
                  <a:rPr lang="en-US" altLang="zh-CN" sz="3600" b="1" i="1" dirty="0">
                    <a:solidFill>
                      <a:srgbClr val="0033CC"/>
                    </a:solidFill>
                    <a:latin typeface="Times New Roman" pitchFamily="18" charset="0"/>
                    <a:cs typeface="Times New Roman" pitchFamily="18" charset="0"/>
                  </a:rPr>
                  <a:t>Reciprocal space</a:t>
                </a:r>
                <a:r>
                  <a:rPr lang="zh-CN" altLang="en-US" sz="3600" b="1" i="1" dirty="0">
                    <a:solidFill>
                      <a:srgbClr val="0033CC"/>
                    </a:solidFill>
                    <a:latin typeface="Times New Roman" pitchFamily="18" charset="0"/>
                    <a:ea typeface="楷体" pitchFamily="49" charset="-128"/>
                  </a:rPr>
                  <a:t>：</a:t>
                </a:r>
              </a:p>
              <a:p>
                <a:pPr algn="ctr"/>
                <a:endParaRPr lang="zh-CN" altLang="en-US" sz="1200" b="1" i="1" dirty="0">
                  <a:solidFill>
                    <a:srgbClr val="0033CC"/>
                  </a:solidFill>
                  <a:latin typeface="Times New Roman" pitchFamily="18" charset="0"/>
                  <a:ea typeface="楷体" pitchFamily="49" charset="-128"/>
                </a:endParaRPr>
              </a:p>
              <a:p>
                <a:pPr algn="ctr"/>
                <a:r>
                  <a:rPr lang="en-US" altLang="zh-CN" sz="3600" b="1" i="1" dirty="0" smtClean="0">
                    <a:solidFill>
                      <a:srgbClr val="0099FF"/>
                    </a:solidFill>
                    <a:latin typeface="Times New Roman" pitchFamily="18" charset="0"/>
                    <a:cs typeface="Times New Roman" pitchFamily="18" charset="0"/>
                  </a:rPr>
                  <a:t>replacing </a:t>
                </a:r>
                <a:r>
                  <a:rPr lang="en-US" altLang="zh-CN" sz="3600" b="1" i="1" dirty="0">
                    <a:solidFill>
                      <a:srgbClr val="0099FF"/>
                    </a:solidFill>
                    <a:latin typeface="Times New Roman" pitchFamily="18" charset="0"/>
                    <a:cs typeface="Times New Roman" pitchFamily="18" charset="0"/>
                  </a:rPr>
                  <a:t>|</a:t>
                </a:r>
                <a:r>
                  <a:rPr lang="en-US" altLang="zh-CN" sz="3600" b="1" i="1" dirty="0" err="1">
                    <a:solidFill>
                      <a:srgbClr val="0099FF"/>
                    </a:solidFill>
                    <a:latin typeface="Times New Roman" pitchFamily="18" charset="0"/>
                    <a:cs typeface="Times New Roman" pitchFamily="18" charset="0"/>
                  </a:rPr>
                  <a:t>F</a:t>
                </a:r>
                <a:r>
                  <a:rPr lang="en-US" altLang="zh-CN" sz="2400" b="1" i="1" dirty="0" err="1">
                    <a:solidFill>
                      <a:srgbClr val="0099FF"/>
                    </a:solidFill>
                    <a:latin typeface="Times New Roman" pitchFamily="18" charset="0"/>
                    <a:cs typeface="Times New Roman" pitchFamily="18" charset="0"/>
                  </a:rPr>
                  <a:t>c</a:t>
                </a:r>
                <a:r>
                  <a:rPr lang="en-US" altLang="zh-CN" sz="3600" b="1" i="1" dirty="0">
                    <a:solidFill>
                      <a:srgbClr val="0099FF"/>
                    </a:solidFill>
                    <a:latin typeface="Times New Roman" pitchFamily="18" charset="0"/>
                    <a:cs typeface="Times New Roman" pitchFamily="18" charset="0"/>
                  </a:rPr>
                  <a:t>| with |</a:t>
                </a:r>
                <a:r>
                  <a:rPr lang="en-US" altLang="zh-CN" sz="3600" b="1" i="1" dirty="0" err="1">
                    <a:solidFill>
                      <a:srgbClr val="0099FF"/>
                    </a:solidFill>
                    <a:latin typeface="Times New Roman" pitchFamily="18" charset="0"/>
                    <a:cs typeface="Times New Roman" pitchFamily="18" charset="0"/>
                  </a:rPr>
                  <a:t>F</a:t>
                </a:r>
                <a:r>
                  <a:rPr lang="en-US" altLang="zh-CN" sz="2800" b="1" i="1" dirty="0" err="1">
                    <a:solidFill>
                      <a:srgbClr val="0099FF"/>
                    </a:solidFill>
                    <a:latin typeface="Times New Roman" pitchFamily="18" charset="0"/>
                    <a:cs typeface="Times New Roman" pitchFamily="18" charset="0"/>
                  </a:rPr>
                  <a:t>o</a:t>
                </a:r>
                <a:r>
                  <a:rPr lang="en-US" altLang="zh-CN" sz="3600" b="1" i="1" dirty="0">
                    <a:solidFill>
                      <a:srgbClr val="0099FF"/>
                    </a:solidFill>
                    <a:latin typeface="Times New Roman" pitchFamily="18" charset="0"/>
                    <a:cs typeface="Times New Roman" pitchFamily="18" charset="0"/>
                  </a:rPr>
                  <a:t>| </a:t>
                </a:r>
              </a:p>
              <a:p>
                <a:pPr algn="ctr"/>
                <a:r>
                  <a:rPr lang="en-US" altLang="zh-CN" sz="3600" b="1" i="1" dirty="0" smtClean="0">
                    <a:solidFill>
                      <a:srgbClr val="0099FF"/>
                    </a:solidFill>
                    <a:latin typeface="Times New Roman" pitchFamily="18" charset="0"/>
                    <a:cs typeface="Times New Roman" pitchFamily="18" charset="0"/>
                  </a:rPr>
                  <a:t>and modifying </a:t>
                </a:r>
                <a:r>
                  <a:rPr lang="en-US" altLang="zh-CN" sz="3600" b="1" i="1" dirty="0" smtClean="0">
                    <a:solidFill>
                      <a:srgbClr val="3399FF"/>
                    </a:solidFill>
                    <a:latin typeface="Symbol" pitchFamily="18" charset="2"/>
                    <a:cs typeface="Times New Roman" pitchFamily="18" charset="0"/>
                  </a:rPr>
                  <a:t>j</a:t>
                </a:r>
                <a:endParaRPr lang="en-US" altLang="zh-CN" sz="3600" b="1" i="1" dirty="0">
                  <a:solidFill>
                    <a:srgbClr val="3399FF"/>
                  </a:solidFill>
                  <a:latin typeface="Symbol" pitchFamily="18" charset="2"/>
                  <a:cs typeface="Times New Roman" pitchFamily="18" charset="0"/>
                </a:endParaRPr>
              </a:p>
            </p:txBody>
          </p:sp>
          <p:sp>
            <p:nvSpPr>
              <p:cNvPr id="20485" name="AutoShape 4"/>
              <p:cNvSpPr>
                <a:spLocks noChangeArrowheads="1"/>
              </p:cNvSpPr>
              <p:nvPr/>
            </p:nvSpPr>
            <p:spPr bwMode="auto">
              <a:xfrm>
                <a:off x="3390" y="1952"/>
                <a:ext cx="2029" cy="1115"/>
              </a:xfrm>
              <a:prstGeom prst="flowChartAlternateProcess">
                <a:avLst/>
              </a:prstGeom>
              <a:solidFill>
                <a:srgbClr val="FFFFEB"/>
              </a:solidFill>
              <a:ln w="38100">
                <a:solidFill>
                  <a:srgbClr val="CC9900"/>
                </a:solidFill>
                <a:miter lim="800000"/>
                <a:headEnd/>
                <a:tailEnd/>
              </a:ln>
            </p:spPr>
            <p:txBody>
              <a:bodyPr wrap="none" anchor="ctr"/>
              <a:lstStyle/>
              <a:p>
                <a:pPr algn="ctr"/>
                <a:r>
                  <a:rPr lang="en-US" altLang="zh-CN" sz="3600" b="1" i="1" dirty="0">
                    <a:solidFill>
                      <a:srgbClr val="FF3300"/>
                    </a:solidFill>
                    <a:latin typeface="Times New Roman" pitchFamily="18" charset="0"/>
                    <a:cs typeface="Times New Roman" pitchFamily="18" charset="0"/>
                  </a:rPr>
                  <a:t>Real space</a:t>
                </a:r>
                <a:r>
                  <a:rPr lang="zh-CN" altLang="en-US" sz="3600" b="1" i="1" dirty="0">
                    <a:solidFill>
                      <a:srgbClr val="FF3300"/>
                    </a:solidFill>
                    <a:latin typeface="Times New Roman" pitchFamily="18" charset="0"/>
                    <a:ea typeface="楷体" pitchFamily="49" charset="-128"/>
                  </a:rPr>
                  <a:t>：</a:t>
                </a:r>
              </a:p>
              <a:p>
                <a:pPr algn="ctr"/>
                <a:endParaRPr lang="zh-CN" altLang="en-US" sz="1200" b="1" i="1" dirty="0">
                  <a:solidFill>
                    <a:srgbClr val="FF3300"/>
                  </a:solidFill>
                  <a:latin typeface="Times New Roman" pitchFamily="18" charset="0"/>
                  <a:ea typeface="楷体" pitchFamily="49" charset="-128"/>
                </a:endParaRPr>
              </a:p>
              <a:p>
                <a:pPr algn="ctr"/>
                <a:r>
                  <a:rPr lang="en-US" altLang="zh-CN" sz="3600" b="1" i="1" dirty="0">
                    <a:solidFill>
                      <a:srgbClr val="FF9900"/>
                    </a:solidFill>
                    <a:latin typeface="Times New Roman" pitchFamily="18" charset="0"/>
                    <a:cs typeface="Times New Roman" pitchFamily="18" charset="0"/>
                  </a:rPr>
                  <a:t>modifying </a:t>
                </a:r>
                <a:r>
                  <a:rPr lang="en-US" altLang="zh-CN" sz="3600" b="1" i="1" dirty="0" err="1" smtClean="0">
                    <a:solidFill>
                      <a:srgbClr val="FF9900"/>
                    </a:solidFill>
                    <a:latin typeface="Symbol" pitchFamily="18" charset="2"/>
                    <a:cs typeface="Times New Roman" pitchFamily="18" charset="0"/>
                  </a:rPr>
                  <a:t>r</a:t>
                </a:r>
                <a:r>
                  <a:rPr lang="en-US" altLang="zh-CN" sz="3600" b="1" i="1" dirty="0" err="1" smtClean="0">
                    <a:solidFill>
                      <a:srgbClr val="FF9900"/>
                    </a:solidFill>
                    <a:latin typeface="Times New Roman" pitchFamily="18" charset="0"/>
                    <a:cs typeface="Times New Roman" pitchFamily="18" charset="0"/>
                  </a:rPr>
                  <a:t>(</a:t>
                </a:r>
                <a:r>
                  <a:rPr lang="en-US" altLang="zh-CN" sz="3600" b="1" i="1" dirty="0" err="1">
                    <a:solidFill>
                      <a:srgbClr val="FF9900"/>
                    </a:solidFill>
                    <a:latin typeface="Times New Roman" pitchFamily="18" charset="0"/>
                    <a:cs typeface="Times New Roman" pitchFamily="18" charset="0"/>
                  </a:rPr>
                  <a:t>r</a:t>
                </a:r>
                <a:r>
                  <a:rPr lang="en-US" altLang="zh-CN" sz="3600" b="1" i="1" dirty="0">
                    <a:solidFill>
                      <a:srgbClr val="FF9900"/>
                    </a:solidFill>
                    <a:latin typeface="Times New Roman" pitchFamily="18" charset="0"/>
                    <a:cs typeface="Times New Roman" pitchFamily="18" charset="0"/>
                  </a:rPr>
                  <a:t>)</a:t>
                </a:r>
                <a:endParaRPr lang="en-US" altLang="zh-CN" sz="3600" b="1" i="1" dirty="0">
                  <a:solidFill>
                    <a:srgbClr val="FF3300"/>
                  </a:solidFill>
                  <a:latin typeface="Times New Roman" pitchFamily="18" charset="0"/>
                  <a:cs typeface="Times New Roman" pitchFamily="18" charset="0"/>
                </a:endParaRPr>
              </a:p>
            </p:txBody>
          </p:sp>
          <p:cxnSp>
            <p:nvCxnSpPr>
              <p:cNvPr id="20486" name="AutoShape 5"/>
              <p:cNvCxnSpPr>
                <a:cxnSpLocks noChangeShapeType="1"/>
              </p:cNvCxnSpPr>
              <p:nvPr/>
            </p:nvCxnSpPr>
            <p:spPr bwMode="auto">
              <a:xfrm rot="5400000" flipV="1">
                <a:off x="3001" y="543"/>
                <a:ext cx="116" cy="2691"/>
              </a:xfrm>
              <a:prstGeom prst="bentConnector3">
                <a:avLst>
                  <a:gd name="adj1" fmla="val -320690"/>
                </a:avLst>
              </a:prstGeom>
              <a:noFill/>
              <a:ln w="38100">
                <a:solidFill>
                  <a:srgbClr val="0099FF"/>
                </a:solidFill>
                <a:miter lim="800000"/>
                <a:headEnd/>
                <a:tailEnd type="stealth" w="lg" len="lg"/>
              </a:ln>
            </p:spPr>
          </p:cxnSp>
          <p:sp>
            <p:nvSpPr>
              <p:cNvPr id="20487" name="Rectangle 6"/>
              <p:cNvSpPr>
                <a:spLocks noChangeArrowheads="1"/>
              </p:cNvSpPr>
              <p:nvPr/>
            </p:nvSpPr>
            <p:spPr bwMode="auto">
              <a:xfrm>
                <a:off x="1905" y="991"/>
                <a:ext cx="2384" cy="407"/>
              </a:xfrm>
              <a:prstGeom prst="rect">
                <a:avLst/>
              </a:prstGeom>
              <a:noFill/>
              <a:ln w="9525">
                <a:noFill/>
                <a:miter lim="800000"/>
                <a:headEnd/>
                <a:tailEnd/>
              </a:ln>
            </p:spPr>
            <p:txBody>
              <a:bodyPr wrap="none">
                <a:spAutoFit/>
              </a:bodyPr>
              <a:lstStyle/>
              <a:p>
                <a:pPr algn="ctr"/>
                <a:r>
                  <a:rPr lang="en-US" altLang="zh-CN" sz="3600" b="1" i="1" dirty="0">
                    <a:solidFill>
                      <a:srgbClr val="3399FF"/>
                    </a:solidFill>
                    <a:latin typeface="Times New Roman" pitchFamily="18" charset="0"/>
                  </a:rPr>
                  <a:t>|</a:t>
                </a:r>
                <a:r>
                  <a:rPr lang="en-US" altLang="zh-CN" sz="3600" b="1" i="1" dirty="0" err="1" smtClean="0">
                    <a:solidFill>
                      <a:srgbClr val="3399FF"/>
                    </a:solidFill>
                    <a:latin typeface="Times New Roman" pitchFamily="18" charset="0"/>
                  </a:rPr>
                  <a:t>F</a:t>
                </a:r>
                <a:r>
                  <a:rPr lang="en-US" altLang="zh-CN" sz="2800" b="1" i="1" dirty="0" err="1" smtClean="0">
                    <a:solidFill>
                      <a:srgbClr val="0099FF"/>
                    </a:solidFill>
                    <a:latin typeface="Times New Roman" pitchFamily="18" charset="0"/>
                    <a:cs typeface="Times New Roman" pitchFamily="18" charset="0"/>
                  </a:rPr>
                  <a:t>o</a:t>
                </a:r>
                <a:r>
                  <a:rPr lang="en-US" altLang="zh-CN" sz="3600" b="1" i="1" dirty="0" err="1" smtClean="0">
                    <a:solidFill>
                      <a:srgbClr val="3399FF"/>
                    </a:solidFill>
                    <a:latin typeface="Times New Roman" pitchFamily="18" charset="0"/>
                  </a:rPr>
                  <a:t>|</a:t>
                </a:r>
                <a:r>
                  <a:rPr lang="en-US" altLang="zh-CN" sz="3600" dirty="0" err="1" smtClean="0">
                    <a:solidFill>
                      <a:srgbClr val="3399FF"/>
                    </a:solidFill>
                    <a:latin typeface="Times New Roman" pitchFamily="18" charset="0"/>
                  </a:rPr>
                  <a:t>exp</a:t>
                </a:r>
                <a:r>
                  <a:rPr lang="en-US" altLang="zh-CN" sz="3600" b="1" dirty="0" smtClean="0">
                    <a:solidFill>
                      <a:srgbClr val="3399FF"/>
                    </a:solidFill>
                    <a:latin typeface="Times New Roman" pitchFamily="18" charset="0"/>
                  </a:rPr>
                  <a:t>(</a:t>
                </a:r>
                <a:r>
                  <a:rPr lang="en-US" altLang="zh-CN" sz="3600" b="1" i="1" dirty="0" err="1" smtClean="0">
                    <a:solidFill>
                      <a:srgbClr val="3399FF"/>
                    </a:solidFill>
                    <a:latin typeface="Times New Roman" pitchFamily="18" charset="0"/>
                  </a:rPr>
                  <a:t>i</a:t>
                </a:r>
                <a:r>
                  <a:rPr lang="en-US" altLang="zh-CN" sz="3600" b="1" i="1" dirty="0" err="1" smtClean="0">
                    <a:solidFill>
                      <a:srgbClr val="3399FF"/>
                    </a:solidFill>
                    <a:latin typeface="Symbol" pitchFamily="18" charset="2"/>
                  </a:rPr>
                  <a:t>j</a:t>
                </a:r>
                <a:r>
                  <a:rPr lang="en-US" altLang="zh-CN" sz="3600" b="1" dirty="0" smtClean="0">
                    <a:solidFill>
                      <a:srgbClr val="3399FF"/>
                    </a:solidFill>
                    <a:latin typeface="Times New Roman" pitchFamily="18" charset="0"/>
                  </a:rPr>
                  <a:t>)</a:t>
                </a:r>
                <a:r>
                  <a:rPr lang="en-US" altLang="zh-CN" sz="3600" b="1" dirty="0" smtClean="0">
                    <a:solidFill>
                      <a:srgbClr val="FF9900"/>
                    </a:solidFill>
                    <a:latin typeface="Times New Roman" pitchFamily="18" charset="0"/>
                  </a:rPr>
                  <a:t> </a:t>
                </a:r>
                <a:r>
                  <a:rPr lang="en-US" altLang="zh-CN" sz="3600" dirty="0">
                    <a:solidFill>
                      <a:srgbClr val="3399FF"/>
                    </a:solidFill>
                    <a:latin typeface="Symbol" pitchFamily="18" charset="2"/>
                  </a:rPr>
                  <a:t>Þ</a:t>
                </a:r>
                <a:r>
                  <a:rPr lang="en-US" altLang="zh-CN" sz="3600" b="1" i="1" dirty="0">
                    <a:solidFill>
                      <a:srgbClr val="FF3300"/>
                    </a:solidFill>
                  </a:rPr>
                  <a:t> </a:t>
                </a:r>
                <a:r>
                  <a:rPr lang="en-US" altLang="zh-CN" sz="3600" b="1" i="1" dirty="0">
                    <a:solidFill>
                      <a:srgbClr val="3399FF"/>
                    </a:solidFill>
                    <a:latin typeface="Symbol" pitchFamily="18" charset="2"/>
                  </a:rPr>
                  <a:t>r</a:t>
                </a:r>
                <a:r>
                  <a:rPr lang="en-US" altLang="zh-CN" sz="2000" b="1" i="1" dirty="0">
                    <a:solidFill>
                      <a:srgbClr val="3399FF"/>
                    </a:solidFill>
                    <a:latin typeface="Times New Roman" pitchFamily="18" charset="0"/>
                  </a:rPr>
                  <a:t> </a:t>
                </a:r>
                <a:r>
                  <a:rPr lang="en-US" altLang="zh-CN" sz="3600" b="1" dirty="0">
                    <a:solidFill>
                      <a:srgbClr val="3399FF"/>
                    </a:solidFill>
                    <a:latin typeface="Times New Roman" pitchFamily="18" charset="0"/>
                  </a:rPr>
                  <a:t>(r)</a:t>
                </a:r>
              </a:p>
            </p:txBody>
          </p:sp>
          <p:cxnSp>
            <p:nvCxnSpPr>
              <p:cNvPr id="20488" name="AutoShape 7"/>
              <p:cNvCxnSpPr>
                <a:cxnSpLocks noChangeShapeType="1"/>
                <a:endCxn id="20484" idx="2"/>
              </p:cNvCxnSpPr>
              <p:nvPr/>
            </p:nvCxnSpPr>
            <p:spPr bwMode="auto">
              <a:xfrm rot="10800000" flipV="1">
                <a:off x="1727" y="3079"/>
                <a:ext cx="2716" cy="105"/>
              </a:xfrm>
              <a:prstGeom prst="bentConnector4">
                <a:avLst>
                  <a:gd name="adj1" fmla="val -160"/>
                  <a:gd name="adj2" fmla="val 478774"/>
                </a:avLst>
              </a:prstGeom>
              <a:noFill/>
              <a:ln w="38100">
                <a:solidFill>
                  <a:srgbClr val="CC9900"/>
                </a:solidFill>
                <a:miter lim="800000"/>
                <a:headEnd/>
                <a:tailEnd type="stealth" w="lg" len="lg"/>
              </a:ln>
            </p:spPr>
          </p:cxnSp>
          <p:sp>
            <p:nvSpPr>
              <p:cNvPr id="20489" name="Rectangle 8"/>
              <p:cNvSpPr>
                <a:spLocks noChangeArrowheads="1"/>
              </p:cNvSpPr>
              <p:nvPr/>
            </p:nvSpPr>
            <p:spPr bwMode="auto">
              <a:xfrm>
                <a:off x="1822" y="3560"/>
                <a:ext cx="2554" cy="407"/>
              </a:xfrm>
              <a:prstGeom prst="rect">
                <a:avLst/>
              </a:prstGeom>
              <a:noFill/>
              <a:ln w="9525">
                <a:noFill/>
                <a:miter lim="800000"/>
                <a:headEnd/>
                <a:tailEnd/>
              </a:ln>
            </p:spPr>
            <p:txBody>
              <a:bodyPr wrap="none">
                <a:spAutoFit/>
              </a:bodyPr>
              <a:lstStyle/>
              <a:p>
                <a:pPr algn="ctr"/>
                <a:r>
                  <a:rPr lang="en-US" altLang="zh-CN" sz="3600" b="1" i="1" dirty="0">
                    <a:solidFill>
                      <a:srgbClr val="FF9900"/>
                    </a:solidFill>
                    <a:latin typeface="Times New Roman" pitchFamily="18" charset="0"/>
                  </a:rPr>
                  <a:t>|</a:t>
                </a:r>
                <a:r>
                  <a:rPr lang="en-US" altLang="zh-CN" sz="3600" b="1" i="1" dirty="0" err="1">
                    <a:solidFill>
                      <a:srgbClr val="FF9900"/>
                    </a:solidFill>
                    <a:latin typeface="Times New Roman" pitchFamily="18" charset="0"/>
                  </a:rPr>
                  <a:t>F</a:t>
                </a:r>
                <a:r>
                  <a:rPr lang="en-US" altLang="zh-CN" sz="2800" b="1" i="1" dirty="0" err="1">
                    <a:solidFill>
                      <a:srgbClr val="FF9900"/>
                    </a:solidFill>
                    <a:latin typeface="Times New Roman" pitchFamily="18" charset="0"/>
                  </a:rPr>
                  <a:t>c</a:t>
                </a:r>
                <a:r>
                  <a:rPr lang="en-US" altLang="zh-CN" sz="3600" b="1" i="1" dirty="0" err="1">
                    <a:solidFill>
                      <a:srgbClr val="FF9900"/>
                    </a:solidFill>
                    <a:latin typeface="Times New Roman" pitchFamily="18" charset="0"/>
                  </a:rPr>
                  <a:t>|</a:t>
                </a:r>
                <a:r>
                  <a:rPr lang="en-US" altLang="zh-CN" sz="3600" dirty="0" err="1">
                    <a:solidFill>
                      <a:srgbClr val="FF9900"/>
                    </a:solidFill>
                    <a:latin typeface="Times New Roman" pitchFamily="18" charset="0"/>
                  </a:rPr>
                  <a:t>exp</a:t>
                </a:r>
                <a:r>
                  <a:rPr lang="en-US" altLang="zh-CN" sz="3600" b="1" dirty="0">
                    <a:solidFill>
                      <a:srgbClr val="FF9900"/>
                    </a:solidFill>
                    <a:latin typeface="Times New Roman" pitchFamily="18" charset="0"/>
                  </a:rPr>
                  <a:t>(</a:t>
                </a:r>
                <a:r>
                  <a:rPr lang="en-US" altLang="zh-CN" sz="3600" b="1" i="1" dirty="0" err="1">
                    <a:solidFill>
                      <a:srgbClr val="FF9900"/>
                    </a:solidFill>
                    <a:latin typeface="Times New Roman" pitchFamily="18" charset="0"/>
                  </a:rPr>
                  <a:t>i</a:t>
                </a:r>
                <a:r>
                  <a:rPr lang="en-US" altLang="zh-CN" sz="3600" b="1" i="1" dirty="0" err="1">
                    <a:solidFill>
                      <a:srgbClr val="FF9900"/>
                    </a:solidFill>
                    <a:latin typeface="Symbol" pitchFamily="18" charset="2"/>
                  </a:rPr>
                  <a:t>j</a:t>
                </a:r>
                <a:r>
                  <a:rPr lang="en-US" altLang="zh-CN" sz="3600" b="1" dirty="0">
                    <a:solidFill>
                      <a:srgbClr val="FF9900"/>
                    </a:solidFill>
                    <a:latin typeface="Times New Roman" pitchFamily="18" charset="0"/>
                  </a:rPr>
                  <a:t>)</a:t>
                </a:r>
                <a:r>
                  <a:rPr lang="en-US" altLang="zh-CN" sz="3600" b="1" dirty="0">
                    <a:solidFill>
                      <a:srgbClr val="0033CC"/>
                    </a:solidFill>
                  </a:rPr>
                  <a:t> </a:t>
                </a:r>
                <a:r>
                  <a:rPr lang="en-US" altLang="zh-CN" sz="3600" dirty="0">
                    <a:solidFill>
                      <a:srgbClr val="FF9900"/>
                    </a:solidFill>
                    <a:latin typeface="Symbol" pitchFamily="18" charset="2"/>
                  </a:rPr>
                  <a:t>Ü</a:t>
                </a:r>
                <a:r>
                  <a:rPr lang="en-US" altLang="zh-CN" sz="3600" b="1" dirty="0">
                    <a:solidFill>
                      <a:srgbClr val="0033CC"/>
                    </a:solidFill>
                  </a:rPr>
                  <a:t> </a:t>
                </a:r>
                <a:r>
                  <a:rPr lang="en-US" altLang="zh-CN" sz="3600" b="1" i="1" dirty="0" smtClean="0">
                    <a:solidFill>
                      <a:srgbClr val="FF9900"/>
                    </a:solidFill>
                    <a:latin typeface="Symbol" pitchFamily="18" charset="2"/>
                  </a:rPr>
                  <a:t>r</a:t>
                </a:r>
                <a:r>
                  <a:rPr lang="en-US" altLang="zh-CN" sz="3600" b="1" i="1" dirty="0" smtClean="0">
                    <a:solidFill>
                      <a:srgbClr val="FF9900"/>
                    </a:solidFill>
                    <a:latin typeface="Times New Roman" pitchFamily="18" charset="0"/>
                    <a:cs typeface="Times New Roman" pitchFamily="18" charset="0"/>
                  </a:rPr>
                  <a:t>’</a:t>
                </a:r>
                <a:r>
                  <a:rPr lang="en-US" altLang="zh-CN" sz="2000" b="1" i="1" dirty="0" smtClean="0">
                    <a:solidFill>
                      <a:srgbClr val="FF9900"/>
                    </a:solidFill>
                    <a:latin typeface="Times New Roman" pitchFamily="18" charset="0"/>
                    <a:cs typeface="Times New Roman" pitchFamily="18" charset="0"/>
                  </a:rPr>
                  <a:t> </a:t>
                </a:r>
                <a:r>
                  <a:rPr lang="en-US" altLang="zh-CN" sz="3600" b="1" dirty="0">
                    <a:solidFill>
                      <a:srgbClr val="FF9900"/>
                    </a:solidFill>
                    <a:latin typeface="Times New Roman" pitchFamily="18" charset="0"/>
                  </a:rPr>
                  <a:t>(r)</a:t>
                </a:r>
              </a:p>
            </p:txBody>
          </p:sp>
        </p:grpSp>
        <p:sp>
          <p:nvSpPr>
            <p:cNvPr id="122889" name="Text Box 9"/>
            <p:cNvSpPr txBox="1">
              <a:spLocks noChangeArrowheads="1"/>
            </p:cNvSpPr>
            <p:nvPr/>
          </p:nvSpPr>
          <p:spPr bwMode="auto">
            <a:xfrm>
              <a:off x="228602" y="303627"/>
              <a:ext cx="8673928" cy="1015663"/>
            </a:xfrm>
            <a:prstGeom prst="rect">
              <a:avLst/>
            </a:prstGeom>
            <a:noFill/>
            <a:ln w="9525">
              <a:noFill/>
              <a:miter lim="800000"/>
              <a:headEnd/>
              <a:tailEnd/>
            </a:ln>
            <a:effectLst>
              <a:outerShdw dist="107763" dir="2700000" algn="ctr" rotWithShape="0">
                <a:srgbClr val="DDDDDD">
                  <a:alpha val="50000"/>
                </a:srgbClr>
              </a:outerShdw>
            </a:effectLst>
          </p:spPr>
          <p:txBody>
            <a:bodyPr wrap="square">
              <a:spAutoFit/>
            </a:bodyPr>
            <a:lstStyle/>
            <a:p>
              <a:pPr algn="ctr"/>
              <a:r>
                <a:rPr lang="en-US" altLang="zh-CN" sz="3600" b="1" i="1" dirty="0" smtClean="0">
                  <a:solidFill>
                    <a:srgbClr val="FF6600"/>
                  </a:solidFill>
                  <a:latin typeface="Times New Roman" pitchFamily="18" charset="0"/>
                </a:rPr>
                <a:t>Traditional protein crystallographic methods </a:t>
              </a:r>
              <a:r>
                <a:rPr lang="en-US" altLang="zh-CN" sz="2400" b="1" i="1" dirty="0" smtClean="0">
                  <a:solidFill>
                    <a:srgbClr val="969696"/>
                  </a:solidFill>
                  <a:latin typeface="Symbol" pitchFamily="18" charset="2"/>
                </a:rPr>
                <a:t>-</a:t>
              </a:r>
              <a:r>
                <a:rPr lang="en-US" altLang="zh-CN" sz="2400" b="1" i="1" dirty="0" smtClean="0">
                  <a:solidFill>
                    <a:srgbClr val="969696"/>
                  </a:solidFill>
                  <a:latin typeface="Times New Roman" pitchFamily="18" charset="0"/>
                </a:rPr>
                <a:t> MIR/SIR, MAD/SAD MR and density-modification techniques</a:t>
              </a:r>
              <a:endParaRPr lang="en-US" altLang="zh-CN" sz="2400" b="1" i="1" dirty="0">
                <a:solidFill>
                  <a:srgbClr val="969696"/>
                </a:solidFill>
                <a:latin typeface="Times New Roman" pitchFamily="18" charset="0"/>
              </a:endParaRPr>
            </a:p>
          </p:txBody>
        </p:sp>
      </p:grpSp>
      <p:sp>
        <p:nvSpPr>
          <p:cNvPr id="12" name="Rounded Rectangle 11"/>
          <p:cNvSpPr/>
          <p:nvPr/>
        </p:nvSpPr>
        <p:spPr bwMode="auto">
          <a:xfrm>
            <a:off x="2349066" y="4855031"/>
            <a:ext cx="4421848" cy="1328056"/>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altLang="zh-CN" sz="2400" b="1" i="1" dirty="0" smtClean="0">
                <a:solidFill>
                  <a:srgbClr val="003399"/>
                </a:solidFill>
                <a:latin typeface="Times New Roman" pitchFamily="18" charset="0"/>
              </a:rPr>
              <a:t>This kind of methods is capable of solving structures containing ~100,000 atoms in the ASU.</a:t>
            </a:r>
            <a:r>
              <a:rPr lang="zh-CN" altLang="en-US" sz="2400" b="1" i="1" dirty="0" smtClean="0">
                <a:solidFill>
                  <a:srgbClr val="003399"/>
                </a:solidFill>
                <a:latin typeface="Times New Roman" pitchFamily="18" charset="0"/>
                <a:cs typeface="Times New Roman" pitchFamily="18" charset="0"/>
              </a:rPr>
              <a:t> </a:t>
            </a:r>
            <a:endParaRPr lang="en-US" altLang="zh-CN" sz="2400" b="1" i="1" dirty="0">
              <a:solidFill>
                <a:srgbClr val="003399"/>
              </a:solidFill>
              <a:latin typeface="Times New Roman" pitchFamily="18" charset="0"/>
            </a:endParaRPr>
          </a:p>
        </p:txBody>
      </p:sp>
      <p:sp>
        <p:nvSpPr>
          <p:cNvPr id="14" name="Rounded Rectangle 13"/>
          <p:cNvSpPr/>
          <p:nvPr/>
        </p:nvSpPr>
        <p:spPr bwMode="auto">
          <a:xfrm>
            <a:off x="2140683" y="2500592"/>
            <a:ext cx="4862634" cy="1744863"/>
          </a:xfrm>
          <a:prstGeom prst="roundRect">
            <a:avLst/>
          </a:prstGeom>
          <a:solidFill>
            <a:schemeClr val="bg1"/>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US" altLang="zh-CN" sz="2400" b="1" i="1" dirty="0" smtClean="0">
                <a:solidFill>
                  <a:srgbClr val="0099FF"/>
                </a:solidFill>
                <a:latin typeface="Times New Roman" pitchFamily="18" charset="0"/>
              </a:rPr>
              <a:t>Additional experimental data or known structure of similar proteins are used to set constraints in real and/or reciprocal space.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1643</Words>
  <Application>Microsoft Office PowerPoint</Application>
  <PresentationFormat>On-screen Show (4:3)</PresentationFormat>
  <Paragraphs>277</Paragraphs>
  <Slides>25</Slides>
  <Notes>16</Notes>
  <HiddenSlides>1</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范海福</dc:creator>
  <cp:lastModifiedBy>范海福</cp:lastModifiedBy>
  <cp:revision>322</cp:revision>
  <dcterms:created xsi:type="dcterms:W3CDTF">2011-08-20T22:25:12Z</dcterms:created>
  <dcterms:modified xsi:type="dcterms:W3CDTF">2013-08-18T16:18:01Z</dcterms:modified>
</cp:coreProperties>
</file>