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3"/>
  </p:notesMasterIdLst>
  <p:sldIdLst>
    <p:sldId id="265" r:id="rId7"/>
    <p:sldId id="259" r:id="rId8"/>
    <p:sldId id="266" r:id="rId9"/>
    <p:sldId id="267" r:id="rId10"/>
    <p:sldId id="258" r:id="rId11"/>
    <p:sldId id="275" r:id="rId12"/>
    <p:sldId id="276" r:id="rId13"/>
    <p:sldId id="277" r:id="rId14"/>
    <p:sldId id="261" r:id="rId15"/>
    <p:sldId id="278" r:id="rId16"/>
    <p:sldId id="272" r:id="rId17"/>
    <p:sldId id="264" r:id="rId18"/>
    <p:sldId id="273" r:id="rId19"/>
    <p:sldId id="274" r:id="rId20"/>
    <p:sldId id="26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FF"/>
    <a:srgbClr val="CC6600"/>
    <a:srgbClr val="4C91C0"/>
    <a:srgbClr val="FF9933"/>
    <a:srgbClr val="0033CC"/>
    <a:srgbClr val="8CB3CE"/>
    <a:srgbClr val="BDE9FF"/>
    <a:srgbClr val="9933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879" autoAdjust="0"/>
  </p:normalViewPr>
  <p:slideViewPr>
    <p:cSldViewPr snapToGrid="0" showGuides="1">
      <p:cViewPr varScale="1">
        <p:scale>
          <a:sx n="66" d="100"/>
          <a:sy n="66" d="100"/>
        </p:scale>
        <p:origin x="-264" y="-86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B627-3474-4ABF-B1F9-6335F1F13CC5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AB15D-4F86-43AE-B20F-9CF4FAFF80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CDC78-8618-4D11-8495-2BF43CCEE79C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D0AD2-F0A6-45A1-BF9E-382693D675E7}" type="slidenum">
              <a:rPr lang="en-US" altLang="zh-CN">
                <a:solidFill>
                  <a:prstClr val="black"/>
                </a:solidFill>
              </a:rPr>
              <a:pPr/>
              <a:t>5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E335A-CB52-4F0D-9958-8C4C383289B9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041CF5-9E97-4EF7-A4EE-352F06D05621}" type="slidenum">
              <a:rPr lang="en-US" altLang="zh-CN" sz="1200">
                <a:solidFill>
                  <a:srgbClr val="000000"/>
                </a:solidFill>
              </a:rPr>
              <a:pPr algn="r"/>
              <a:t>12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图中所示为蛋白质复合物</a:t>
            </a:r>
            <a:r>
              <a:rPr lang="en-US" altLang="zh-CN" dirty="0" smtClean="0">
                <a:ea typeface="宋体" pitchFamily="2" charset="-122"/>
              </a:rPr>
              <a:t>E7_C–Im7_C</a:t>
            </a:r>
            <a:r>
              <a:rPr lang="zh-CN" altLang="en-US" smtClean="0">
                <a:ea typeface="宋体" pitchFamily="2" charset="-122"/>
              </a:rPr>
              <a:t>的</a:t>
            </a:r>
            <a:r>
              <a:rPr lang="en-US" altLang="zh-CN" dirty="0" smtClean="0">
                <a:ea typeface="宋体" pitchFamily="2" charset="-122"/>
              </a:rPr>
              <a:t>MR</a:t>
            </a:r>
            <a:r>
              <a:rPr lang="zh-CN" altLang="en-US" smtClean="0">
                <a:ea typeface="宋体" pitchFamily="2" charset="-122"/>
              </a:rPr>
              <a:t>模型迭代过程。左边是由分子置换</a:t>
            </a:r>
            <a:r>
              <a:rPr lang="en-US" altLang="zh-CN" dirty="0" smtClean="0">
                <a:ea typeface="宋体" pitchFamily="2" charset="-122"/>
              </a:rPr>
              <a:t>(MR)</a:t>
            </a:r>
            <a:r>
              <a:rPr lang="zh-CN" altLang="en-US" smtClean="0">
                <a:ea typeface="宋体" pitchFamily="2" charset="-122"/>
              </a:rPr>
              <a:t>法求得的部分结构模型；右边是经过精修之后的“最终”模型。从</a:t>
            </a:r>
            <a:r>
              <a:rPr lang="en-US" altLang="zh-CN" dirty="0" smtClean="0">
                <a:ea typeface="宋体" pitchFamily="2" charset="-122"/>
              </a:rPr>
              <a:t>MR</a:t>
            </a:r>
            <a:r>
              <a:rPr lang="zh-CN" altLang="en-US" smtClean="0">
                <a:ea typeface="宋体" pitchFamily="2" charset="-122"/>
              </a:rPr>
              <a:t>模型出发用</a:t>
            </a:r>
            <a:r>
              <a:rPr lang="en-US" altLang="zh-CN" dirty="0" smtClean="0">
                <a:ea typeface="宋体" pitchFamily="2" charset="-122"/>
              </a:rPr>
              <a:t>ARP/wARP-DM</a:t>
            </a:r>
            <a:r>
              <a:rPr lang="zh-CN" altLang="en-US" smtClean="0">
                <a:ea typeface="宋体" pitchFamily="2" charset="-122"/>
              </a:rPr>
              <a:t>迭代，所得结构模型逐轮退化如图底部所示。及至第三轮还出现运行错误。但是，在</a:t>
            </a:r>
            <a:r>
              <a:rPr lang="en-US" altLang="zh-CN" dirty="0" smtClean="0">
                <a:ea typeface="宋体" pitchFamily="2" charset="-122"/>
              </a:rPr>
              <a:t>ARP/wARP</a:t>
            </a:r>
            <a:r>
              <a:rPr lang="zh-CN" altLang="en-US" smtClean="0">
                <a:ea typeface="宋体" pitchFamily="2" charset="-122"/>
              </a:rPr>
              <a:t>和</a:t>
            </a:r>
            <a:r>
              <a:rPr lang="en-US" altLang="zh-CN" dirty="0" smtClean="0">
                <a:ea typeface="宋体" pitchFamily="2" charset="-122"/>
              </a:rPr>
              <a:t>DM</a:t>
            </a:r>
            <a:r>
              <a:rPr lang="zh-CN" altLang="en-US" smtClean="0">
                <a:ea typeface="宋体" pitchFamily="2" charset="-122"/>
              </a:rPr>
              <a:t>之间加入</a:t>
            </a:r>
            <a:r>
              <a:rPr lang="en-US" altLang="zh-CN" dirty="0" smtClean="0">
                <a:ea typeface="宋体" pitchFamily="2" charset="-122"/>
              </a:rPr>
              <a:t>OASIS-2006</a:t>
            </a:r>
            <a:r>
              <a:rPr lang="zh-CN" altLang="en-US" smtClean="0">
                <a:ea typeface="宋体" pitchFamily="2" charset="-122"/>
              </a:rPr>
              <a:t>，则可以自动构建出相当于整体结构</a:t>
            </a:r>
            <a:r>
              <a:rPr lang="en-US" altLang="zh-CN" dirty="0" smtClean="0">
                <a:ea typeface="宋体" pitchFamily="2" charset="-122"/>
              </a:rPr>
              <a:t>90%</a:t>
            </a:r>
            <a:r>
              <a:rPr lang="zh-CN" altLang="en-US" smtClean="0">
                <a:ea typeface="宋体" pitchFamily="2" charset="-122"/>
              </a:rPr>
              <a:t>以上的结构模型，如图上部所示。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165E-273E-44EB-945C-A8B5D1D20A0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94F0-0CD8-4968-99B8-913AA48EC46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BB48-3DFD-4DCC-B02E-33574FB7ED2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7E0B-DA2D-4C7B-B302-BE6948A226B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6927-BEDD-452A-BBFC-9939FD82E76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EC60-CB81-4736-B4B5-916D6332890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48F2-EBC2-466B-AFFD-2D44D0ED549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C964-22D2-4D3A-BE85-5117A9B8DED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D5E5-FC06-4FC5-AD9F-8449266D78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24EE-FC4F-4444-9E1C-F7D47EC98AD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A231-EABF-471D-968F-AFF84324660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FA1B-4470-49AF-8BD8-693157365F6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98101-5D95-49CB-B85D-203E315A75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72A7-0E94-4CD0-B457-7A2E25AB8A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13-B3B7-4BEF-A69C-502291B1D57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4D6C-AE1D-4019-9B8A-C2743E01D11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DB2F-4536-4F8E-95E5-3CB54D8045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FC49C-A9AE-491B-A5A4-C6BBFF762BB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0BC8-BD87-41C5-A03C-E9F9A2E3C4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652C-6921-49DA-B3C3-2AC2C5070BF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5FB6-C5F1-4653-AB03-A2AF3B1BB6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5EEE-6B3A-4554-B844-B28016A8CBC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DC5C-B66B-4006-901B-FD2281BBA972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B31-F5ED-40EB-9B1B-24A4DA8BA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B6867-B746-4B18-BAED-82A7DDBA60B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pitchFamily="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pitchFamily="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pitchFamily="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pitchFamily="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pitchFamily="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pitchFamily="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 pitchFamily="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 pitchFamily="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 pitchFamily="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 pitchFamily="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A88223-1E9A-48A2-8A1C-3514612832E5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DC5C-B66B-4006-901B-FD2281BBA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B31-F5ED-40EB-9B1B-24A4DA8BAC4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6445B-B17B-4449-9B84-67CFD2D495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67BE-106F-44EE-ADFB-AC189137ED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197" y="1044788"/>
            <a:ext cx="8281433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6000" b="1" i="1" dirty="0" smtClean="0">
                <a:solidFill>
                  <a:srgbClr val="FF0000"/>
                </a:solidFill>
                <a:effectLst>
                  <a:outerShdw dist="101600" dir="2700000" algn="ctr" rotWithShape="0">
                    <a:srgbClr val="8CB3CE"/>
                  </a:outerShdw>
                </a:effectLst>
                <a:latin typeface="Times New Roman" pitchFamily="18" charset="0"/>
              </a:rPr>
              <a:t>OASIS-IPCAS </a:t>
            </a:r>
          </a:p>
          <a:p>
            <a:pPr lvl="0" algn="ctr"/>
            <a:endParaRPr lang="en-US" altLang="zh-CN" sz="800" b="1" i="1" dirty="0" smtClean="0">
              <a:solidFill>
                <a:srgbClr val="0033CC"/>
              </a:solidFill>
              <a:effectLst>
                <a:outerShdw dist="101600" dir="2700000" algn="ctr" rotWithShape="0">
                  <a:srgbClr val="8CB3CE">
                    <a:alpha val="60000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altLang="zh-CN" sz="4000" b="1" i="1" dirty="0" smtClean="0">
                <a:solidFill>
                  <a:srgbClr val="0033CC"/>
                </a:solidFill>
                <a:effectLst>
                  <a:outerShdw dist="101600" dir="2700000" algn="ctr" rotWithShape="0">
                    <a:srgbClr val="8CB3CE">
                      <a:alpha val="60000"/>
                    </a:srgbClr>
                  </a:outerShdw>
                </a:effectLst>
                <a:latin typeface="Times New Roman" pitchFamily="18" charset="0"/>
              </a:rPr>
              <a:t>with emphasis on a new application of</a:t>
            </a:r>
          </a:p>
          <a:p>
            <a:pPr lvl="0" algn="ctr"/>
            <a:endParaRPr lang="en-US" altLang="zh-CN" sz="800" b="1" i="1" dirty="0" smtClean="0">
              <a:solidFill>
                <a:srgbClr val="0033CC"/>
              </a:solidFill>
              <a:effectLst>
                <a:outerShdw dist="101600" dir="2700000" algn="ctr" rotWithShape="0">
                  <a:srgbClr val="8CB3CE">
                    <a:alpha val="60000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altLang="zh-CN" sz="6000" b="1" i="1" dirty="0" smtClean="0">
                <a:solidFill>
                  <a:srgbClr val="0033CC"/>
                </a:solidFill>
                <a:effectLst>
                  <a:outerShdw dist="101600" dir="2700000" algn="ctr" rotWithShape="0">
                    <a:srgbClr val="8CB3CE">
                      <a:alpha val="60000"/>
                    </a:srgbClr>
                  </a:outerShdw>
                </a:effectLst>
                <a:latin typeface="Times New Roman" pitchFamily="18" charset="0"/>
              </a:rPr>
              <a:t>MR model completion</a:t>
            </a:r>
          </a:p>
          <a:p>
            <a:pPr algn="ctr"/>
            <a:endParaRPr lang="en-US" altLang="zh-CN" sz="4000" b="1" i="1" dirty="0" smtClean="0">
              <a:solidFill>
                <a:srgbClr val="5982D5"/>
              </a:solidFill>
              <a:effectLst>
                <a:outerShdw blurRad="50800" dist="38100" dir="3600000" algn="ctr" rotWithShape="0">
                  <a:srgbClr val="FFFFFF"/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algn="ctr"/>
            <a:r>
              <a:rPr lang="en-US" altLang="zh-CN" sz="40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Hao</a:t>
            </a:r>
            <a:r>
              <a:rPr lang="en-US" altLang="zh-CN" sz="4000" b="1" i="1" dirty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, Q., </a:t>
            </a:r>
            <a:r>
              <a:rPr lang="en-US" altLang="zh-CN" sz="40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Zhang, H.M. (HKU)</a:t>
            </a:r>
          </a:p>
          <a:p>
            <a:pPr algn="ctr"/>
            <a:r>
              <a:rPr lang="en-US" altLang="zh-CN" sz="40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&amp; Zhang, T. Gu</a:t>
            </a:r>
            <a:r>
              <a:rPr lang="en-US" altLang="zh-CN" sz="4000" b="1" i="1" dirty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, Y.X. </a:t>
            </a:r>
            <a:r>
              <a:rPr lang="en-US" altLang="zh-CN" sz="40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&amp; </a:t>
            </a:r>
            <a:r>
              <a:rPr lang="en-US" altLang="zh-CN" sz="4000" b="1" i="1" dirty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Fan, H.F</a:t>
            </a:r>
            <a:r>
              <a:rPr lang="en-US" altLang="zh-CN" sz="40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.* </a:t>
            </a:r>
          </a:p>
          <a:p>
            <a:pPr algn="ctr"/>
            <a:r>
              <a:rPr lang="en-US" altLang="zh-CN" sz="40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(Inst. Phys., CAS)</a:t>
            </a:r>
            <a:endParaRPr lang="en-US" altLang="zh-CN" sz="4000" b="1" i="1" dirty="0" smtClean="0">
              <a:solidFill>
                <a:srgbClr val="0033CC"/>
              </a:solidFill>
              <a:effectLst>
                <a:outerShdw dist="101600" dir="2700000" algn="ctr" rotWithShape="0">
                  <a:srgbClr val="8CB3CE">
                    <a:alpha val="6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8"/>
          <p:cNvGrpSpPr/>
          <p:nvPr/>
        </p:nvGrpSpPr>
        <p:grpSpPr>
          <a:xfrm>
            <a:off x="289369" y="1224152"/>
            <a:ext cx="4027986" cy="5246097"/>
            <a:chOff x="347244" y="1201002"/>
            <a:chExt cx="4027986" cy="5246097"/>
          </a:xfrm>
          <a:solidFill>
            <a:schemeClr val="bg1"/>
          </a:solidFill>
        </p:grpSpPr>
        <p:sp>
          <p:nvSpPr>
            <p:cNvPr id="2" name="Rounded Rectangle 1"/>
            <p:cNvSpPr/>
            <p:nvPr/>
          </p:nvSpPr>
          <p:spPr>
            <a:xfrm>
              <a:off x="2628499" y="1201002"/>
              <a:ext cx="1678675" cy="914401"/>
            </a:xfrm>
            <a:prstGeom prst="roundRect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Direct method phase refinement</a:t>
              </a:r>
              <a:endPara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2546435" y="4942391"/>
              <a:ext cx="1828795" cy="844951"/>
            </a:xfrm>
            <a:prstGeom prst="flowChartDecision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Ok?</a:t>
              </a:r>
              <a:endPara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2858956" y="6134582"/>
              <a:ext cx="1203768" cy="312517"/>
            </a:xfrm>
            <a:prstGeom prst="flowChartTerminator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End</a:t>
              </a:r>
              <a:endPara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lbow Connector 11"/>
            <p:cNvCxnSpPr>
              <a:stCxn id="40" idx="2"/>
              <a:endCxn id="2" idx="1"/>
            </p:cNvCxnSpPr>
            <p:nvPr/>
          </p:nvCxnSpPr>
          <p:spPr>
            <a:xfrm flipV="1">
              <a:off x="2021871" y="1658203"/>
              <a:ext cx="606628" cy="3660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2" idx="2"/>
            </p:cNvCxnSpPr>
            <p:nvPr/>
          </p:nvCxnSpPr>
          <p:spPr>
            <a:xfrm rot="16200000" flipH="1">
              <a:off x="3297230" y="2286009"/>
              <a:ext cx="343486" cy="2273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55" idx="2"/>
              <a:endCxn id="59" idx="0"/>
            </p:cNvCxnSpPr>
            <p:nvPr/>
          </p:nvCxnSpPr>
          <p:spPr>
            <a:xfrm rot="16200000" flipH="1">
              <a:off x="3304240" y="3529949"/>
              <a:ext cx="326021" cy="921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59" idx="2"/>
              <a:endCxn id="7" idx="0"/>
            </p:cNvCxnSpPr>
            <p:nvPr/>
          </p:nvCxnSpPr>
          <p:spPr>
            <a:xfrm rot="5400000">
              <a:off x="3296988" y="4771667"/>
              <a:ext cx="334569" cy="6878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7" idx="2"/>
              <a:endCxn id="8" idx="0"/>
            </p:cNvCxnSpPr>
            <p:nvPr/>
          </p:nvCxnSpPr>
          <p:spPr>
            <a:xfrm rot="16200000" flipH="1">
              <a:off x="3287216" y="5960958"/>
              <a:ext cx="347240" cy="7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7" idx="1"/>
              <a:endCxn id="40" idx="3"/>
            </p:cNvCxnSpPr>
            <p:nvPr/>
          </p:nvCxnSpPr>
          <p:spPr>
            <a:xfrm rot="10800000">
              <a:off x="1113259" y="1996233"/>
              <a:ext cx="1433177" cy="3368634"/>
            </a:xfrm>
            <a:prstGeom prst="bentConnector2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rallelogram 39"/>
            <p:cNvSpPr/>
            <p:nvPr/>
          </p:nvSpPr>
          <p:spPr>
            <a:xfrm>
              <a:off x="347244" y="1327493"/>
              <a:ext cx="1817226" cy="668740"/>
            </a:xfrm>
            <a:prstGeom prst="parallelogram">
              <a:avLst>
                <a:gd name="adj" fmla="val 42647"/>
              </a:avLst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Partial structure</a:t>
              </a:r>
              <a:endPara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627452" y="2452999"/>
              <a:ext cx="1678675" cy="914401"/>
            </a:xfrm>
            <a:prstGeom prst="roundRect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Density modification</a:t>
              </a:r>
              <a:endPara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592685" y="3693421"/>
              <a:ext cx="1750052" cy="914401"/>
            </a:xfrm>
            <a:prstGeom prst="roundRect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 building</a:t>
              </a:r>
            </a:p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and refinement</a:t>
              </a:r>
              <a:endPara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812600" y="292791"/>
            <a:ext cx="350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‘MR iteration’ in IPCAS</a:t>
            </a:r>
            <a:endParaRPr lang="en-US" sz="2400" dirty="0"/>
          </a:p>
        </p:txBody>
      </p:sp>
      <p:sp>
        <p:nvSpPr>
          <p:cNvPr id="73" name="AutoShape 11"/>
          <p:cNvSpPr>
            <a:spLocks noChangeArrowheads="1"/>
          </p:cNvSpPr>
          <p:nvPr/>
        </p:nvSpPr>
        <p:spPr bwMode="auto">
          <a:xfrm>
            <a:off x="5774023" y="1463823"/>
            <a:ext cx="2166213" cy="445965"/>
          </a:xfrm>
          <a:prstGeom prst="flowChartAlternateProcess">
            <a:avLst/>
          </a:prstGeom>
          <a:solidFill>
            <a:srgbClr val="FFFFCC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OASIS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5775952" y="2576148"/>
            <a:ext cx="2164286" cy="710254"/>
          </a:xfrm>
          <a:prstGeom prst="flowChartAlternateProcess">
            <a:avLst/>
          </a:prstGeom>
          <a:solidFill>
            <a:srgbClr val="FFFFCC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DM</a:t>
            </a:r>
          </a:p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RESOLVE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AutoShape 11"/>
          <p:cNvSpPr>
            <a:spLocks noChangeArrowheads="1"/>
          </p:cNvSpPr>
          <p:nvPr/>
        </p:nvSpPr>
        <p:spPr bwMode="auto">
          <a:xfrm>
            <a:off x="5775771" y="3630244"/>
            <a:ext cx="2164462" cy="1057495"/>
          </a:xfrm>
          <a:prstGeom prst="flowChartAlternateProcess">
            <a:avLst/>
          </a:prstGeom>
          <a:solidFill>
            <a:srgbClr val="FFFFCC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AutoBuild </a:t>
            </a:r>
            <a:r>
              <a:rPr lang="en-US" altLang="zh-C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Phenix</a:t>
            </a:r>
            <a:r>
              <a:rPr lang="en-US" altLang="zh-C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ARP/wARP/RefMac</a:t>
            </a:r>
          </a:p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Buccaneer/RefMac</a:t>
            </a:r>
            <a:endParaRPr lang="zh-CN" alt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8" name="Elbow Connector 77"/>
          <p:cNvCxnSpPr>
            <a:stCxn id="2" idx="3"/>
            <a:endCxn id="73" idx="1"/>
          </p:cNvCxnSpPr>
          <p:nvPr/>
        </p:nvCxnSpPr>
        <p:spPr>
          <a:xfrm>
            <a:off x="4249299" y="1681353"/>
            <a:ext cx="1524724" cy="5453"/>
          </a:xfrm>
          <a:prstGeom prst="bentConnector3">
            <a:avLst>
              <a:gd name="adj1" fmla="val 50000"/>
            </a:avLst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55" idx="3"/>
            <a:endCxn id="75" idx="1"/>
          </p:cNvCxnSpPr>
          <p:nvPr/>
        </p:nvCxnSpPr>
        <p:spPr>
          <a:xfrm flipV="1">
            <a:off x="4248252" y="2931275"/>
            <a:ext cx="1527700" cy="2075"/>
          </a:xfrm>
          <a:prstGeom prst="bentConnector3">
            <a:avLst>
              <a:gd name="adj1" fmla="val 50000"/>
            </a:avLst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59" idx="3"/>
            <a:endCxn id="76" idx="1"/>
          </p:cNvCxnSpPr>
          <p:nvPr/>
        </p:nvCxnSpPr>
        <p:spPr>
          <a:xfrm flipV="1">
            <a:off x="4284862" y="4158992"/>
            <a:ext cx="1490909" cy="14780"/>
          </a:xfrm>
          <a:prstGeom prst="bentConnector3">
            <a:avLst>
              <a:gd name="adj1" fmla="val 50000"/>
            </a:avLst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97582" y="5767617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Yes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558132" y="5399142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No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56260" y="2897188"/>
          <a:ext cx="8543925" cy="2278062"/>
        </p:xfrm>
        <a:graphic>
          <a:graphicData uri="http://schemas.openxmlformats.org/presentationml/2006/ole">
            <p:oleObj spid="_x0000_s3074" name="Equation" r:id="rId3" imgW="3619440" imgH="965160" progId="Equation.DSMT4">
              <p:embed/>
            </p:oleObj>
          </a:graphicData>
        </a:graphic>
      </p:graphicFrame>
      <p:grpSp>
        <p:nvGrpSpPr>
          <p:cNvPr id="2" name="Group 30"/>
          <p:cNvGrpSpPr/>
          <p:nvPr/>
        </p:nvGrpSpPr>
        <p:grpSpPr>
          <a:xfrm>
            <a:off x="6715208" y="4213803"/>
            <a:ext cx="1473441" cy="2217095"/>
            <a:chOff x="7083704" y="4131915"/>
            <a:chExt cx="1473441" cy="2217095"/>
          </a:xfrm>
        </p:grpSpPr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7083704" y="5636525"/>
              <a:ext cx="1473441" cy="71248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sz="2000" b="1" i="1" dirty="0" smtClean="0">
                  <a:solidFill>
                    <a:srgbClr val="996600"/>
                  </a:solidFill>
                </a:rPr>
                <a:t>Partial structure</a:t>
              </a:r>
              <a:endParaRPr lang="en-US" altLang="zh-CN" sz="2000" dirty="0">
                <a:solidFill>
                  <a:srgbClr val="9966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259255" y="4131915"/>
              <a:ext cx="1152445" cy="8124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7820184" y="4954137"/>
              <a:ext cx="0" cy="6960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3300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</p:cxn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55651" y="1533239"/>
          <a:ext cx="3011488" cy="762000"/>
        </p:xfrm>
        <a:graphic>
          <a:graphicData uri="http://schemas.openxmlformats.org/presentationml/2006/ole">
            <p:oleObj spid="_x0000_s3075" name="Equation" r:id="rId4" imgW="1002960" imgH="2538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259307" y="226499"/>
            <a:ext cx="8598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Phasing part of ‘MR iteration’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425588" y="1053149"/>
            <a:ext cx="5445457" cy="1758285"/>
          </a:xfrm>
          <a:prstGeom prst="rect">
            <a:avLst/>
          </a:prstGeom>
          <a:solidFill>
            <a:srgbClr val="FFFFCC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altLang="zh-CN" sz="2400" b="1" i="1" dirty="0" smtClean="0">
                <a:solidFill>
                  <a:srgbClr val="996600"/>
                </a:solidFill>
                <a:latin typeface="Symbol" pitchFamily="18" charset="2"/>
              </a:rPr>
              <a:t>j</a:t>
            </a:r>
            <a:r>
              <a:rPr lang="en-US" altLang="zh-CN" sz="2400" b="1" i="1" dirty="0" smtClean="0">
                <a:solidFill>
                  <a:srgbClr val="996600"/>
                </a:solidFill>
              </a:rPr>
              <a:t>”</a:t>
            </a:r>
            <a:r>
              <a:rPr lang="en-US" altLang="zh-CN" sz="2400" b="1" baseline="-25000" dirty="0" smtClean="0">
                <a:solidFill>
                  <a:srgbClr val="996600"/>
                </a:solidFill>
              </a:rPr>
              <a:t>h</a:t>
            </a:r>
            <a:r>
              <a:rPr lang="en-US" altLang="zh-CN" sz="2000" b="1" i="1" dirty="0" smtClean="0">
                <a:solidFill>
                  <a:srgbClr val="996600"/>
                </a:solidFill>
              </a:rPr>
              <a:t> is a set of ‘reference phases’  calculated each cycle from randomly selected 5% of the current structure model;</a:t>
            </a:r>
          </a:p>
          <a:p>
            <a:pPr algn="just"/>
            <a:r>
              <a:rPr lang="en-US" altLang="zh-CN" sz="2400" b="1" i="1" dirty="0" smtClean="0">
                <a:solidFill>
                  <a:srgbClr val="996600"/>
                </a:solidFill>
              </a:rPr>
              <a:t>|</a:t>
            </a:r>
            <a:r>
              <a:rPr lang="en-US" altLang="zh-CN" sz="2400" b="1" i="1" dirty="0" smtClean="0">
                <a:solidFill>
                  <a:srgbClr val="996600"/>
                </a:solidFill>
                <a:latin typeface="Symbol" pitchFamily="18" charset="2"/>
              </a:rPr>
              <a:t>Dj</a:t>
            </a:r>
            <a:r>
              <a:rPr lang="en-US" altLang="zh-CN" sz="2400" b="1" baseline="-25000" dirty="0" smtClean="0">
                <a:solidFill>
                  <a:srgbClr val="996600"/>
                </a:solidFill>
              </a:rPr>
              <a:t>h</a:t>
            </a:r>
            <a:r>
              <a:rPr lang="en-US" altLang="zh-CN" sz="2400" b="1" i="1" dirty="0" smtClean="0">
                <a:solidFill>
                  <a:srgbClr val="996600"/>
                </a:solidFill>
              </a:rPr>
              <a:t>| </a:t>
            </a:r>
            <a:r>
              <a:rPr lang="en-US" altLang="zh-CN" sz="2000" b="1" i="1" dirty="0" smtClean="0">
                <a:solidFill>
                  <a:srgbClr val="996600"/>
                </a:solidFill>
              </a:rPr>
              <a:t>is defined as the absolute difference between the current phase and </a:t>
            </a:r>
            <a:r>
              <a:rPr lang="en-US" altLang="zh-CN" sz="2400" b="1" i="1" dirty="0" smtClean="0">
                <a:solidFill>
                  <a:srgbClr val="996600"/>
                </a:solidFill>
                <a:latin typeface="Symbol" pitchFamily="18" charset="2"/>
              </a:rPr>
              <a:t>j</a:t>
            </a:r>
            <a:r>
              <a:rPr lang="en-US" altLang="zh-CN" sz="2400" b="1" i="1" dirty="0" smtClean="0">
                <a:solidFill>
                  <a:srgbClr val="996600"/>
                </a:solidFill>
              </a:rPr>
              <a:t>”</a:t>
            </a:r>
            <a:r>
              <a:rPr lang="en-US" altLang="zh-CN" sz="2400" b="1" baseline="-25000" dirty="0" smtClean="0">
                <a:solidFill>
                  <a:srgbClr val="996600"/>
                </a:solidFill>
              </a:rPr>
              <a:t>h</a:t>
            </a:r>
            <a:endParaRPr lang="en-US" altLang="zh-CN" sz="2400" b="1" i="1" dirty="0">
              <a:solidFill>
                <a:srgbClr val="996600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3077" y="5941325"/>
            <a:ext cx="3867150" cy="754063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>
                <a:solidFill>
                  <a:srgbClr val="0066FF"/>
                </a:solidFill>
              </a:rPr>
              <a:t>Acta Cryst. D</a:t>
            </a:r>
            <a:r>
              <a:rPr lang="en-US" altLang="zh-CN" b="1" i="1" u="sng" dirty="0">
                <a:solidFill>
                  <a:srgbClr val="0066FF"/>
                </a:solidFill>
              </a:rPr>
              <a:t>63</a:t>
            </a:r>
            <a:r>
              <a:rPr lang="en-US" altLang="zh-CN" b="1" i="1" dirty="0">
                <a:solidFill>
                  <a:srgbClr val="0066FF"/>
                </a:solidFill>
              </a:rPr>
              <a:t>, 793-799 (2007)</a:t>
            </a:r>
            <a:endParaRPr lang="zh-CN" altLang="en-US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9700" y="182563"/>
            <a:ext cx="8850313" cy="6505575"/>
            <a:chOff x="36513" y="137160"/>
            <a:chExt cx="8850312" cy="650504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6513" y="1656081"/>
              <a:ext cx="1800225" cy="4005263"/>
              <a:chOff x="23" y="964"/>
              <a:chExt cx="1134" cy="2523"/>
            </a:xfrm>
          </p:grpSpPr>
          <p:sp>
            <p:nvSpPr>
              <p:cNvPr id="18436" name="Rectangle 4"/>
              <p:cNvSpPr>
                <a:spLocks noChangeArrowheads="1"/>
              </p:cNvSpPr>
              <p:nvPr/>
            </p:nvSpPr>
            <p:spPr bwMode="auto">
              <a:xfrm>
                <a:off x="83" y="1578"/>
                <a:ext cx="851" cy="1300"/>
              </a:xfrm>
              <a:prstGeom prst="rect">
                <a:avLst/>
              </a:prstGeom>
              <a:gradFill rotWithShape="1">
                <a:gsLst>
                  <a:gs pos="0">
                    <a:srgbClr val="F5CD93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3579" name="Rectangle 5"/>
              <p:cNvSpPr>
                <a:spLocks noChangeArrowheads="1"/>
              </p:cNvSpPr>
              <p:nvPr/>
            </p:nvSpPr>
            <p:spPr bwMode="auto">
              <a:xfrm>
                <a:off x="186" y="2910"/>
                <a:ext cx="971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b="1" i="1" dirty="0">
                    <a:solidFill>
                      <a:srgbClr val="808080"/>
                    </a:solidFill>
                  </a:rPr>
                  <a:t>46 residues</a:t>
                </a:r>
              </a:p>
              <a:p>
                <a:r>
                  <a:rPr lang="en-US" altLang="zh-CN" b="1" i="1" dirty="0">
                    <a:solidFill>
                      <a:srgbClr val="808080"/>
                    </a:solidFill>
                  </a:rPr>
                  <a:t>13 with side chains</a:t>
                </a:r>
              </a:p>
            </p:txBody>
          </p:sp>
          <p:pic>
            <p:nvPicPr>
              <p:cNvPr id="18438" name="Picture 6" descr="M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16"/>
              <a:stretch>
                <a:fillRect/>
              </a:stretch>
            </p:blipFill>
            <p:spPr bwMode="auto">
              <a:xfrm>
                <a:off x="23" y="964"/>
                <a:ext cx="1051" cy="1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9DBBCF">
                    <a:alpha val="50000"/>
                  </a:srgbClr>
                </a:outerShdw>
              </a:effectLst>
            </p:spPr>
          </p:pic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187" y="2522"/>
                <a:ext cx="5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0C8D8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b="1" i="1" dirty="0">
                    <a:solidFill>
                      <a:srgbClr val="FF0000"/>
                    </a:solidFill>
                  </a:rPr>
                  <a:t>MR</a:t>
                </a:r>
              </a:p>
              <a:p>
                <a:pPr>
                  <a:defRPr/>
                </a:pPr>
                <a:r>
                  <a:rPr lang="en-US" altLang="zh-CN" b="1" i="1" dirty="0">
                    <a:solidFill>
                      <a:srgbClr val="FF0000"/>
                    </a:solidFill>
                  </a:rPr>
                  <a:t>model</a:t>
                </a:r>
              </a:p>
            </p:txBody>
          </p:sp>
        </p:grpSp>
        <p:pic>
          <p:nvPicPr>
            <p:cNvPr id="18440" name="Picture 8" descr="n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2363" y="3546830"/>
              <a:ext cx="1763713" cy="266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0C8D8">
                  <a:alpha val="50000"/>
                </a:srgbClr>
              </a:outerShdw>
            </a:effectLst>
          </p:spPr>
        </p:pic>
        <p:pic>
          <p:nvPicPr>
            <p:cNvPr id="23557" name="Picture 9" descr="n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2625" y="3534093"/>
              <a:ext cx="1763712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Rectangle 10"/>
            <p:cNvSpPr>
              <a:spLocks noChangeArrowheads="1"/>
            </p:cNvSpPr>
            <p:nvPr/>
          </p:nvSpPr>
          <p:spPr bwMode="auto">
            <a:xfrm>
              <a:off x="3619500" y="6256656"/>
              <a:ext cx="1047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0066FF"/>
                  </a:solidFill>
                </a:rPr>
                <a:t>Cycle 2</a:t>
              </a:r>
            </a:p>
          </p:txBody>
        </p:sp>
        <p:sp>
          <p:nvSpPr>
            <p:cNvPr id="23559" name="Rectangle 11"/>
            <p:cNvSpPr>
              <a:spLocks noChangeArrowheads="1"/>
            </p:cNvSpPr>
            <p:nvPr/>
          </p:nvSpPr>
          <p:spPr bwMode="auto">
            <a:xfrm>
              <a:off x="4915218" y="5811203"/>
              <a:ext cx="24685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rgbClr val="0099CC"/>
                  </a:solidFill>
                </a:rPr>
                <a:t>ARP/wARP-DM</a:t>
              </a:r>
            </a:p>
            <a:p>
              <a:r>
                <a:rPr lang="en-US" altLang="zh-CN" sz="2400" b="1" i="1" dirty="0">
                  <a:solidFill>
                    <a:srgbClr val="0099CC"/>
                  </a:solidFill>
                </a:rPr>
                <a:t>iteration</a:t>
              </a:r>
            </a:p>
          </p:txBody>
        </p:sp>
        <p:sp>
          <p:nvSpPr>
            <p:cNvPr id="23560" name="Rectangle 12"/>
            <p:cNvSpPr>
              <a:spLocks noChangeArrowheads="1"/>
            </p:cNvSpPr>
            <p:nvPr/>
          </p:nvSpPr>
          <p:spPr bwMode="auto">
            <a:xfrm>
              <a:off x="1736725" y="6259831"/>
              <a:ext cx="1062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0066FF"/>
                  </a:solidFill>
                </a:rPr>
                <a:t>Cycle 1</a:t>
              </a: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946900" y="1546543"/>
              <a:ext cx="1939925" cy="3602038"/>
              <a:chOff x="4376" y="895"/>
              <a:chExt cx="1222" cy="2269"/>
            </a:xfrm>
          </p:grpSpPr>
          <p:sp>
            <p:nvSpPr>
              <p:cNvPr id="18446" name="Rectangle 14"/>
              <p:cNvSpPr>
                <a:spLocks noChangeArrowheads="1"/>
              </p:cNvSpPr>
              <p:nvPr/>
            </p:nvSpPr>
            <p:spPr bwMode="auto">
              <a:xfrm>
                <a:off x="4376" y="895"/>
                <a:ext cx="1222" cy="1993"/>
              </a:xfrm>
              <a:prstGeom prst="rect">
                <a:avLst/>
              </a:prstGeom>
              <a:gradFill rotWithShape="1">
                <a:gsLst>
                  <a:gs pos="0">
                    <a:srgbClr val="93D4E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pic>
            <p:nvPicPr>
              <p:cNvPr id="18447" name="Picture 15" descr="final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4" y="972"/>
                <a:ext cx="1104" cy="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9DBBCF">
                    <a:alpha val="50000"/>
                  </a:srgbClr>
                </a:outerShdw>
              </a:effectLst>
            </p:spPr>
          </p:pic>
          <p:sp>
            <p:nvSpPr>
              <p:cNvPr id="18448" name="Rectangle 16"/>
              <p:cNvSpPr>
                <a:spLocks noChangeArrowheads="1"/>
              </p:cNvSpPr>
              <p:nvPr/>
            </p:nvSpPr>
            <p:spPr bwMode="auto">
              <a:xfrm>
                <a:off x="4593" y="2548"/>
                <a:ext cx="62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0C8D8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b="1" i="1" dirty="0">
                    <a:solidFill>
                      <a:srgbClr val="FF0000"/>
                    </a:solidFill>
                  </a:rPr>
                  <a:t>Final</a:t>
                </a:r>
              </a:p>
              <a:p>
                <a:pPr>
                  <a:defRPr/>
                </a:pPr>
                <a:r>
                  <a:rPr lang="en-US" altLang="zh-CN" b="1" i="1" dirty="0">
                    <a:solidFill>
                      <a:srgbClr val="FF0000"/>
                    </a:solidFill>
                  </a:rPr>
                  <a:t>model</a:t>
                </a:r>
              </a:p>
            </p:txBody>
          </p:sp>
          <p:sp>
            <p:nvSpPr>
              <p:cNvPr id="23577" name="Rectangle 17"/>
              <p:cNvSpPr>
                <a:spLocks noChangeArrowheads="1"/>
              </p:cNvSpPr>
              <p:nvPr/>
            </p:nvSpPr>
            <p:spPr bwMode="auto">
              <a:xfrm>
                <a:off x="4592" y="2933"/>
                <a:ext cx="9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solidFill>
                      <a:srgbClr val="808080"/>
                    </a:solidFill>
                  </a:rPr>
                  <a:t>215 residues</a:t>
                </a:r>
              </a:p>
            </p:txBody>
          </p:sp>
        </p:grpSp>
        <p:sp>
          <p:nvSpPr>
            <p:cNvPr id="23562" name="Rectangle 18"/>
            <p:cNvSpPr>
              <a:spLocks noChangeArrowheads="1"/>
            </p:cNvSpPr>
            <p:nvPr/>
          </p:nvSpPr>
          <p:spPr bwMode="auto">
            <a:xfrm>
              <a:off x="1479550" y="3302318"/>
              <a:ext cx="1062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0066FF"/>
                  </a:solidFill>
                </a:rPr>
                <a:t>Cycle 1</a:t>
              </a:r>
            </a:p>
          </p:txBody>
        </p:sp>
        <p:sp>
          <p:nvSpPr>
            <p:cNvPr id="23563" name="Rectangle 19"/>
            <p:cNvSpPr>
              <a:spLocks noChangeArrowheads="1"/>
            </p:cNvSpPr>
            <p:nvPr/>
          </p:nvSpPr>
          <p:spPr bwMode="auto">
            <a:xfrm>
              <a:off x="2825750" y="3319781"/>
              <a:ext cx="1047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0066FF"/>
                  </a:solidFill>
                </a:rPr>
                <a:t>Cycle 3</a:t>
              </a:r>
            </a:p>
          </p:txBody>
        </p:sp>
        <p:sp>
          <p:nvSpPr>
            <p:cNvPr id="23564" name="Rectangle 20"/>
            <p:cNvSpPr>
              <a:spLocks noChangeArrowheads="1"/>
            </p:cNvSpPr>
            <p:nvPr/>
          </p:nvSpPr>
          <p:spPr bwMode="auto">
            <a:xfrm>
              <a:off x="257175" y="575274"/>
              <a:ext cx="5278438" cy="4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rgbClr val="FF9900"/>
                  </a:solidFill>
                </a:rPr>
                <a:t>OASIS</a:t>
              </a:r>
              <a:r>
                <a:rPr lang="en-US" altLang="zh-CN" b="1" i="1" dirty="0">
                  <a:solidFill>
                    <a:srgbClr val="3399FF"/>
                  </a:solidFill>
                </a:rPr>
                <a:t>-</a:t>
              </a:r>
              <a:r>
                <a:rPr lang="en-US" altLang="zh-CN" sz="2400" b="1" i="1" dirty="0">
                  <a:solidFill>
                    <a:srgbClr val="3399FF"/>
                  </a:solidFill>
                </a:rPr>
                <a:t>DM-ARP/wARP </a:t>
              </a:r>
              <a:r>
                <a:rPr lang="en-US" altLang="zh-CN" sz="2400" b="1" i="1" dirty="0">
                  <a:solidFill>
                    <a:srgbClr val="3399FF"/>
                  </a:solidFill>
                  <a:ea typeface="楷体_GB2312" pitchFamily="49" charset="-122"/>
                </a:rPr>
                <a:t>iteration</a:t>
              </a:r>
            </a:p>
          </p:txBody>
        </p:sp>
        <p:pic>
          <p:nvPicPr>
            <p:cNvPr id="18453" name="Picture 21" descr="o7"/>
            <p:cNvPicPr>
              <a:picLocks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58"/>
            <a:stretch>
              <a:fillRect/>
            </a:stretch>
          </p:blipFill>
          <p:spPr bwMode="auto">
            <a:xfrm>
              <a:off x="5257800" y="784807"/>
              <a:ext cx="1781175" cy="242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0C8D8">
                  <a:alpha val="50000"/>
                </a:srgbClr>
              </a:outerShdw>
            </a:effectLst>
          </p:spPr>
        </p:pic>
        <p:pic>
          <p:nvPicPr>
            <p:cNvPr id="18454" name="Picture 22" descr="o5"/>
            <p:cNvPicPr>
              <a:picLocks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871"/>
            <a:stretch>
              <a:fillRect/>
            </a:stretch>
          </p:blipFill>
          <p:spPr bwMode="auto">
            <a:xfrm>
              <a:off x="3724276" y="800680"/>
              <a:ext cx="1762125" cy="24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0C8D8">
                  <a:alpha val="50000"/>
                </a:srgbClr>
              </a:outerShdw>
            </a:effectLst>
          </p:spPr>
        </p:pic>
        <p:pic>
          <p:nvPicPr>
            <p:cNvPr id="18455" name="Picture 23" descr="o1"/>
            <p:cNvPicPr>
              <a:picLocks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28"/>
            <a:stretch>
              <a:fillRect/>
            </a:stretch>
          </p:blipFill>
          <p:spPr bwMode="auto">
            <a:xfrm>
              <a:off x="952501" y="791156"/>
              <a:ext cx="1762125" cy="24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0C8D8">
                  <a:alpha val="50000"/>
                </a:srgbClr>
              </a:outerShdw>
            </a:effectLst>
          </p:spPr>
        </p:pic>
        <p:pic>
          <p:nvPicPr>
            <p:cNvPr id="18456" name="Picture 24" descr="o3"/>
            <p:cNvPicPr>
              <a:picLocks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28"/>
            <a:stretch>
              <a:fillRect/>
            </a:stretch>
          </p:blipFill>
          <p:spPr bwMode="auto">
            <a:xfrm>
              <a:off x="2289176" y="797506"/>
              <a:ext cx="1762125" cy="24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B0C8D8">
                  <a:alpha val="50000"/>
                </a:srgbClr>
              </a:outerShdw>
            </a:effectLst>
          </p:spPr>
        </p:pic>
        <p:sp>
          <p:nvSpPr>
            <p:cNvPr id="23569" name="Rectangle 25"/>
            <p:cNvSpPr>
              <a:spLocks noChangeArrowheads="1"/>
            </p:cNvSpPr>
            <p:nvPr/>
          </p:nvSpPr>
          <p:spPr bwMode="auto">
            <a:xfrm>
              <a:off x="5795963" y="3273743"/>
              <a:ext cx="1062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0066FF"/>
                  </a:solidFill>
                </a:rPr>
                <a:t>Cycle 7</a:t>
              </a:r>
            </a:p>
          </p:txBody>
        </p:sp>
        <p:sp>
          <p:nvSpPr>
            <p:cNvPr id="23570" name="Rectangle 26"/>
            <p:cNvSpPr>
              <a:spLocks noChangeArrowheads="1"/>
            </p:cNvSpPr>
            <p:nvPr/>
          </p:nvSpPr>
          <p:spPr bwMode="auto">
            <a:xfrm>
              <a:off x="4246563" y="3286443"/>
              <a:ext cx="1062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0066FF"/>
                  </a:solidFill>
                </a:rPr>
                <a:t>Cycle 5</a:t>
              </a: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5527675" y="3597593"/>
              <a:ext cx="1606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 i="1" dirty="0">
                  <a:solidFill>
                    <a:srgbClr val="808080"/>
                  </a:solidFill>
                </a:rPr>
                <a:t>201 residues</a:t>
              </a:r>
            </a:p>
            <a:p>
              <a:r>
                <a:rPr lang="en-US" altLang="zh-CN" b="1" i="1" dirty="0">
                  <a:solidFill>
                    <a:srgbClr val="808080"/>
                  </a:solidFill>
                </a:rPr>
                <a:t>all with side chains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7224712" y="1391182"/>
              <a:ext cx="1631950" cy="36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0C8D8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b="1" i="1" dirty="0">
                  <a:solidFill>
                    <a:srgbClr val="003399"/>
                  </a:solidFill>
                </a:rPr>
                <a:t>E7_C–Im7_C</a:t>
              </a:r>
              <a:r>
                <a:rPr lang="en-US" altLang="zh-CN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3573" name="TextBox 28"/>
            <p:cNvSpPr txBox="1">
              <a:spLocks noChangeArrowheads="1"/>
            </p:cNvSpPr>
            <p:nvPr/>
          </p:nvSpPr>
          <p:spPr bwMode="auto">
            <a:xfrm>
              <a:off x="263525" y="137160"/>
              <a:ext cx="7285038" cy="4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FF0000"/>
                  </a:solidFill>
                </a:rPr>
                <a:t>MR-model completion</a:t>
              </a:r>
              <a:r>
                <a:rPr lang="en-US" altLang="zh-CN" sz="2400" b="1" i="1" dirty="0">
                  <a:solidFill>
                    <a:srgbClr val="CC9900"/>
                  </a:solidFill>
                  <a:latin typeface="Times New Roman" pitchFamily="18" charset="0"/>
                  <a:cs typeface="Times New Roman" pitchFamily="18" charset="0"/>
                </a:rPr>
                <a:t> with E7_C–Im7_C data </a:t>
              </a:r>
              <a:r>
                <a:rPr lang="en-US" altLang="zh-CN" sz="2400" b="1" dirty="0">
                  <a:solidFill>
                    <a:srgbClr val="CC99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CC9900"/>
                  </a:solidFill>
                  <a:latin typeface="Times New Roman" pitchFamily="18" charset="0"/>
                  <a:cs typeface="Times New Roman" pitchFamily="18" charset="0"/>
                </a:rPr>
                <a:t>1ujz</a:t>
              </a:r>
              <a:r>
                <a:rPr lang="en-US" altLang="zh-CN" sz="2400" b="1" dirty="0">
                  <a:solidFill>
                    <a:srgbClr val="CC99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CN" sz="2400" b="1" i="1" dirty="0">
                  <a:solidFill>
                    <a:srgbClr val="CC99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400" b="1" i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82619" y="376627"/>
            <a:ext cx="8963247" cy="6064725"/>
            <a:chOff x="96267" y="431219"/>
            <a:chExt cx="8963247" cy="6064725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96267" y="2351002"/>
            <a:ext cx="8963247" cy="2277838"/>
          </p:xfrm>
          <a:graphic>
            <a:graphicData uri="http://schemas.openxmlformats.org/presentationml/2006/ole">
              <p:oleObj spid="_x0000_s5122" name="Equation" r:id="rId3" imgW="3797280" imgH="965160" progId="Equation.DSMT4">
                <p:embed/>
              </p:oleObj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5175836" y="1392071"/>
              <a:ext cx="1612300" cy="70788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33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996600"/>
                  </a:solidFill>
                </a:rPr>
                <a:t>As defined in </a:t>
              </a:r>
            </a:p>
            <a:p>
              <a:pPr algn="ctr"/>
              <a:r>
                <a:rPr lang="en-US" sz="2000" b="1" i="1" dirty="0">
                  <a:solidFill>
                    <a:srgbClr val="996600"/>
                  </a:solidFill>
                </a:rPr>
                <a:t>MR iteration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307" y="431219"/>
              <a:ext cx="85980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Direct-method phase extension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5845" name="Object 5"/>
            <p:cNvGraphicFramePr>
              <a:graphicFrameLocks noChangeAspect="1"/>
            </p:cNvGraphicFramePr>
            <p:nvPr/>
          </p:nvGraphicFramePr>
          <p:xfrm>
            <a:off x="482600" y="1370035"/>
            <a:ext cx="3011488" cy="762000"/>
          </p:xfrm>
          <a:graphic>
            <a:graphicData uri="http://schemas.openxmlformats.org/presentationml/2006/ole">
              <p:oleObj spid="_x0000_s5123" name="Equation" r:id="rId4" imgW="1002960" imgH="253800" progId="Equation.DSMT4">
                <p:embed/>
              </p:oleObj>
            </a:graphicData>
          </a:graphic>
        </p:graphicFrame>
        <p:grpSp>
          <p:nvGrpSpPr>
            <p:cNvPr id="3" name="Group 42"/>
            <p:cNvGrpSpPr/>
            <p:nvPr/>
          </p:nvGrpSpPr>
          <p:grpSpPr>
            <a:xfrm>
              <a:off x="606713" y="3542737"/>
              <a:ext cx="7936784" cy="2953207"/>
              <a:chOff x="620361" y="3392609"/>
              <a:chExt cx="7936784" cy="2953207"/>
            </a:xfrm>
          </p:grpSpPr>
          <p:grpSp>
            <p:nvGrpSpPr>
              <p:cNvPr id="5" name="Group 31"/>
              <p:cNvGrpSpPr/>
              <p:nvPr/>
            </p:nvGrpSpPr>
            <p:grpSpPr>
              <a:xfrm>
                <a:off x="620361" y="3392609"/>
                <a:ext cx="6417046" cy="2939955"/>
                <a:chOff x="620361" y="4020417"/>
                <a:chExt cx="6417046" cy="2939955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626962" y="4020417"/>
                  <a:ext cx="6410445" cy="1062943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20361" y="5647207"/>
                  <a:ext cx="3146377" cy="1313165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rgbClr val="663300"/>
                  </a:solidFill>
                  <a:miter lim="800000"/>
                  <a:headEnd/>
                  <a:tailEnd/>
                </a:ln>
              </p:spPr>
              <p:txBody>
                <a:bodyPr lIns="62179" tIns="31090" rIns="62179" bIns="31090"/>
                <a:lstStyle/>
                <a:p>
                  <a:pPr algn="ctr"/>
                  <a:r>
                    <a:rPr lang="en-US" altLang="zh-CN" sz="2000" b="1" i="1" dirty="0">
                      <a:solidFill>
                        <a:srgbClr val="996600"/>
                      </a:solidFill>
                    </a:rPr>
                    <a:t>Input  known phases to be kept fixed until the resultant model becomes big enough</a:t>
                  </a:r>
                  <a:endParaRPr lang="en-US" altLang="zh-CN" sz="2000" i="1" dirty="0">
                    <a:solidFill>
                      <a:srgbClr val="996600"/>
                    </a:solidFill>
                  </a:endParaRPr>
                </a:p>
                <a:p>
                  <a:pPr algn="ctr"/>
                  <a:endParaRPr lang="en-US" altLang="zh-CN" sz="2000" dirty="0">
                    <a:solidFill>
                      <a:srgbClr val="996600"/>
                    </a:solidFill>
                  </a:endParaRPr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 bwMode="auto">
                <a:xfrm flipV="1">
                  <a:off x="2176790" y="5008743"/>
                  <a:ext cx="6852" cy="65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663300"/>
                  </a:solidFill>
                  <a:prstDash val="solid"/>
                  <a:round/>
                  <a:headEnd type="none" w="lg" len="lg"/>
                  <a:tailEnd type="stealth" w="lg" len="lg"/>
                </a:ln>
                <a:effectLst/>
              </p:spPr>
            </p:cxnSp>
          </p:grpSp>
          <p:grpSp>
            <p:nvGrpSpPr>
              <p:cNvPr id="9" name="Group 30"/>
              <p:cNvGrpSpPr/>
              <p:nvPr/>
            </p:nvGrpSpPr>
            <p:grpSpPr>
              <a:xfrm>
                <a:off x="7083704" y="3517755"/>
                <a:ext cx="1473441" cy="2217095"/>
                <a:chOff x="7083704" y="4145563"/>
                <a:chExt cx="1473441" cy="2217095"/>
              </a:xfrm>
            </p:grpSpPr>
            <p:sp>
              <p:nvSpPr>
                <p:cNvPr id="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83704" y="5650173"/>
                  <a:ext cx="1473441" cy="712485"/>
                </a:xfrm>
                <a:prstGeom prst="rect">
                  <a:avLst/>
                </a:prstGeom>
                <a:solidFill>
                  <a:srgbClr val="FFFFCC"/>
                </a:solidFill>
                <a:ln w="38100">
                  <a:solidFill>
                    <a:srgbClr val="663300"/>
                  </a:solidFill>
                  <a:miter lim="800000"/>
                  <a:headEnd/>
                  <a:tailEnd/>
                </a:ln>
              </p:spPr>
              <p:txBody>
                <a:bodyPr lIns="62179" tIns="31090" rIns="62179" bIns="31090"/>
                <a:lstStyle/>
                <a:p>
                  <a:pPr algn="ctr"/>
                  <a:r>
                    <a:rPr lang="en-US" altLang="zh-CN" sz="2000" b="1" i="1" dirty="0">
                      <a:solidFill>
                        <a:srgbClr val="996600"/>
                      </a:solidFill>
                    </a:rPr>
                    <a:t>Initial  model</a:t>
                  </a:r>
                  <a:endParaRPr lang="en-US" altLang="zh-CN" sz="2000" dirty="0">
                    <a:solidFill>
                      <a:srgbClr val="996600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>
                  <a:off x="7259255" y="4145563"/>
                  <a:ext cx="1152445" cy="812406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 bwMode="auto">
                <a:xfrm flipV="1">
                  <a:off x="7820184" y="4967785"/>
                  <a:ext cx="0" cy="696036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663300"/>
                  </a:solidFill>
                  <a:prstDash val="solid"/>
                  <a:round/>
                  <a:headEnd type="none" w="lg" len="lg"/>
                  <a:tailEnd type="stealth" w="lg" len="lg"/>
                </a:ln>
                <a:effectLst/>
              </p:spPr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4230804" y="5022377"/>
                <a:ext cx="2402010" cy="1323439"/>
              </a:xfrm>
              <a:prstGeom prst="rect">
                <a:avLst/>
              </a:prstGeom>
              <a:noFill/>
              <a:ln w="38100"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solidFill>
                      <a:srgbClr val="0066FF"/>
                    </a:solidFill>
                  </a:rPr>
                  <a:t>Phenix.Autobuild</a:t>
                </a:r>
              </a:p>
              <a:p>
                <a:pPr algn="ctr"/>
                <a:r>
                  <a:rPr lang="en-US" sz="2000" i="1" dirty="0">
                    <a:solidFill>
                      <a:srgbClr val="0066FF"/>
                    </a:solidFill>
                  </a:rPr>
                  <a:t>running</a:t>
                </a:r>
                <a:r>
                  <a:rPr lang="en-US" sz="2000" b="1" i="1" dirty="0">
                    <a:solidFill>
                      <a:srgbClr val="0066FF"/>
                    </a:solidFill>
                  </a:rPr>
                  <a:t> </a:t>
                </a:r>
                <a:r>
                  <a:rPr lang="en-US" sz="2000" i="1" dirty="0">
                    <a:solidFill>
                      <a:srgbClr val="0066FF"/>
                    </a:solidFill>
                  </a:rPr>
                  <a:t>with ‘quick’  and ‘helixes &amp; strands only’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3753090" y="5662334"/>
                <a:ext cx="477716" cy="147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63300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6607747" y="5364357"/>
                <a:ext cx="477716" cy="147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33CC"/>
                </a:solidFill>
                <a:prstDash val="solid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38" name="Straight Arrow Connector 37"/>
            <p:cNvCxnSpPr>
              <a:endCxn id="39" idx="1"/>
            </p:cNvCxnSpPr>
            <p:nvPr/>
          </p:nvCxnSpPr>
          <p:spPr bwMode="auto">
            <a:xfrm flipV="1">
              <a:off x="3807733" y="1746014"/>
              <a:ext cx="1368103" cy="9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33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428625" y="809610"/>
            <a:ext cx="8276837" cy="5950008"/>
            <a:chOff x="428625" y="427635"/>
            <a:chExt cx="8276837" cy="5844099"/>
          </a:xfrm>
        </p:grpSpPr>
        <p:pic>
          <p:nvPicPr>
            <p:cNvPr id="10" name="Picture 9" descr="cyc20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43"/>
            <a:stretch>
              <a:fillRect/>
            </a:stretch>
          </p:blipFill>
          <p:spPr>
            <a:xfrm rot="16200000">
              <a:off x="1474375" y="3747291"/>
              <a:ext cx="2265974" cy="2782911"/>
            </a:xfrm>
            <a:prstGeom prst="rect">
              <a:avLst/>
            </a:prstGeom>
          </p:spPr>
        </p:pic>
        <p:pic>
          <p:nvPicPr>
            <p:cNvPr id="11" name="Picture 10" descr="1h3i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13"/>
            <a:stretch>
              <a:fillRect/>
            </a:stretch>
          </p:blipFill>
          <p:spPr>
            <a:xfrm rot="16200000">
              <a:off x="5623274" y="3741606"/>
              <a:ext cx="2254605" cy="2782911"/>
            </a:xfrm>
            <a:prstGeom prst="rect">
              <a:avLst/>
            </a:prstGeom>
          </p:spPr>
        </p:pic>
        <p:pic>
          <p:nvPicPr>
            <p:cNvPr id="4" name="Picture 3" descr="start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1390719" y="247897"/>
              <a:ext cx="2419451" cy="2782911"/>
            </a:xfrm>
            <a:prstGeom prst="rect">
              <a:avLst/>
            </a:prstGeom>
          </p:spPr>
        </p:pic>
        <p:pic>
          <p:nvPicPr>
            <p:cNvPr id="12" name="Picture 11" descr="4.5A-db-cyc20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5544446" y="245905"/>
              <a:ext cx="2419451" cy="278291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9329" y="2888200"/>
              <a:ext cx="2062263" cy="1079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AutoBuild quick +</a:t>
              </a:r>
            </a:p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20 cycles of</a:t>
              </a:r>
            </a:p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Oasis</a:t>
              </a:r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-DM-Buccaneer</a:t>
              </a:r>
            </a:p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iteration</a:t>
              </a:r>
              <a:endPara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625" y="465338"/>
              <a:ext cx="1304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Starting with 4.5Å known</a:t>
              </a:r>
            </a:p>
            <a:p>
              <a:r>
                <a:rPr lang="en-US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phases and</a:t>
              </a:r>
            </a:p>
            <a:p>
              <a:r>
                <a:rPr lang="en-US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2.8Å F</a:t>
              </a:r>
              <a:r>
                <a:rPr lang="en-US" sz="1600" b="1" i="1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07928" y="5648359"/>
              <a:ext cx="709320" cy="5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Final</a:t>
              </a:r>
            </a:p>
            <a:p>
              <a:pPr algn="ctr"/>
              <a:r>
                <a:rPr lang="en-US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model</a:t>
              </a:r>
              <a:endPara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732242" y="1660849"/>
              <a:ext cx="1951705" cy="459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91742" y="548302"/>
              <a:ext cx="1776063" cy="1079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AutoBuild quick +</a:t>
              </a:r>
            </a:p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20 cycles of</a:t>
              </a:r>
            </a:p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DM-Buccaneer</a:t>
              </a:r>
            </a:p>
            <a:p>
              <a:pPr algn="ctr"/>
              <a:r>
                <a:rPr lang="en-US" sz="16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iteration</a:t>
              </a:r>
              <a:endParaRPr lang="en-US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603159" y="2724532"/>
              <a:ext cx="0" cy="141493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83160" y="3199633"/>
              <a:ext cx="5822302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1h3i Phase extension from 4.5 to 2.8Å</a:t>
              </a:r>
            </a:p>
            <a:p>
              <a:pPr algn="ctr"/>
              <a:endParaRPr lang="en-US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4037" y="200194"/>
            <a:ext cx="8058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An example of direct-method phase 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extension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92" y="967755"/>
            <a:ext cx="85210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 i="1" dirty="0" smtClean="0">
                <a:solidFill>
                  <a:srgbClr val="0033CC"/>
                </a:solidFill>
                <a:effectLst>
                  <a:outerShdw dist="101600" dir="2700000" algn="ctr" rotWithShape="0">
                    <a:srgbClr val="8CB3CE">
                      <a:alpha val="60000"/>
                    </a:srgbClr>
                  </a:outerShdw>
                </a:effectLst>
                <a:latin typeface="Times New Roman" pitchFamily="18" charset="0"/>
              </a:rPr>
              <a:t>A latest application of MR model completion</a:t>
            </a:r>
          </a:p>
          <a:p>
            <a:pPr lvl="0" algn="ctr"/>
            <a:endParaRPr lang="en-US" sz="3600" b="1" i="1" dirty="0" smtClean="0">
              <a:solidFill>
                <a:srgbClr val="0033CC"/>
              </a:solidFill>
              <a:effectLst>
                <a:outerShdw dist="101600" dir="2700000" algn="ctr" rotWithShape="0">
                  <a:srgbClr val="8CB3CE">
                    <a:alpha val="60000"/>
                  </a:srgbClr>
                </a:outerShdw>
              </a:effectLst>
              <a:latin typeface="Times New Roman" pitchFamily="18" charset="0"/>
            </a:endParaRPr>
          </a:p>
          <a:p>
            <a:pPr lvl="0" algn="ctr"/>
            <a:r>
              <a:rPr lang="en-US" sz="2000" dirty="0" smtClean="0"/>
              <a:t>MBP-NDM1 Data (2.25Å resolution) was used </a:t>
            </a:r>
          </a:p>
          <a:p>
            <a:pPr lvl="0" algn="ctr"/>
            <a:r>
              <a:rPr lang="en-US" sz="2000" dirty="0" smtClean="0"/>
              <a:t>(Zhang and Hao, </a:t>
            </a:r>
            <a:r>
              <a:rPr lang="en-US" sz="2000" i="1" dirty="0" smtClean="0"/>
              <a:t>The FASEB Journal, 2011)</a:t>
            </a:r>
            <a:endParaRPr lang="en-US" altLang="zh-CN" sz="2000" i="1" dirty="0" smtClean="0">
              <a:solidFill>
                <a:srgbClr val="0033CC"/>
              </a:solidFill>
              <a:effectLst>
                <a:outerShdw dist="101600" dir="2700000" algn="ctr" rotWithShape="0">
                  <a:srgbClr val="8CB3CE">
                    <a:alpha val="6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2" descr="NDM1-oa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349" y="3004457"/>
            <a:ext cx="2881875" cy="2642517"/>
          </a:xfrm>
          <a:prstGeom prst="rect">
            <a:avLst/>
          </a:prstGeom>
        </p:spPr>
      </p:pic>
      <p:pic>
        <p:nvPicPr>
          <p:cNvPr id="4" name="Picture 3" descr="Refer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60" y="2896105"/>
            <a:ext cx="2831364" cy="2550102"/>
          </a:xfrm>
          <a:prstGeom prst="rect">
            <a:avLst/>
          </a:prstGeom>
        </p:spPr>
      </p:pic>
      <p:pic>
        <p:nvPicPr>
          <p:cNvPr id="5" name="Picture 4" descr="NDM1-n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3874" y="2917038"/>
            <a:ext cx="2996992" cy="2488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837" y="5516545"/>
            <a:ext cx="181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6681" y="5536642"/>
            <a:ext cx="217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OASIS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1380" y="5506497"/>
            <a:ext cx="19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OASIS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13" y="402109"/>
            <a:ext cx="7772400" cy="1470025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900" y="2069960"/>
            <a:ext cx="7918101" cy="3940629"/>
          </a:xfrm>
        </p:spPr>
        <p:txBody>
          <a:bodyPr/>
          <a:lstStyle/>
          <a:p>
            <a:r>
              <a:rPr lang="en-US" sz="2000" dirty="0" smtClean="0"/>
              <a:t>This work is supported by the 973 Project (Grant No. 2011CB911101) of the Ministry of Science and Technology of China</a:t>
            </a:r>
          </a:p>
          <a:p>
            <a:r>
              <a:rPr lang="en-US" sz="2000" dirty="0" smtClean="0"/>
              <a:t>&amp;</a:t>
            </a:r>
          </a:p>
          <a:p>
            <a:r>
              <a:rPr lang="en-US" sz="2000" dirty="0" smtClean="0"/>
              <a:t>GRF grant 765909M from the Research Grant Council of Hong Kong</a:t>
            </a: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569" y="1634479"/>
            <a:ext cx="8154861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i="1" dirty="0" smtClean="0">
                <a:solidFill>
                  <a:srgbClr val="FF0000"/>
                </a:solidFill>
                <a:effectLst>
                  <a:outerShdw dist="101600" dir="2700000" algn="ctr" rotWithShape="0">
                    <a:srgbClr val="8CB3CE"/>
                  </a:outerShdw>
                </a:effectLst>
                <a:latin typeface="Times New Roman" pitchFamily="18" charset="0"/>
              </a:rPr>
              <a:t>OASIS &amp; IPCAS</a:t>
            </a:r>
          </a:p>
          <a:p>
            <a:pPr algn="ctr"/>
            <a:endParaRPr lang="en-US" altLang="zh-CN" sz="2800" b="1" i="1" dirty="0" smtClean="0">
              <a:solidFill>
                <a:srgbClr val="5982D5"/>
              </a:solidFill>
              <a:effectLst>
                <a:outerShdw blurRad="50800" dist="38100" dir="3600000" algn="ctr" rotWithShape="0">
                  <a:schemeClr val="bg1"/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algn="ctr"/>
            <a:r>
              <a:rPr lang="en-US" altLang="zh-CN" sz="28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chemeClr val="bg1"/>
                  </a:outerShdw>
                </a:effectLst>
                <a:latin typeface="Times New Roman" pitchFamily="18" charset="0"/>
                <a:ea typeface="楷体_GB2312" pitchFamily="49" charset="-122"/>
              </a:rPr>
              <a:t>Zhang, T., He, Y., Wang, J.W., Wu, L.J., Zheng, C.D., </a:t>
            </a:r>
          </a:p>
          <a:p>
            <a:pPr algn="ctr"/>
            <a:r>
              <a:rPr lang="en-US" altLang="zh-CN" sz="2800" b="1" i="1" dirty="0" smtClean="0">
                <a:solidFill>
                  <a:srgbClr val="5982D5"/>
                </a:solidFill>
                <a:effectLst>
                  <a:outerShdw blurRad="50800" dist="38100" dir="3600000" algn="ctr" rotWithShape="0">
                    <a:schemeClr val="bg1"/>
                  </a:outerShdw>
                </a:effectLst>
                <a:latin typeface="Times New Roman" pitchFamily="18" charset="0"/>
                <a:ea typeface="楷体_GB2312" pitchFamily="49" charset="-122"/>
              </a:rPr>
              <a:t>Hao, Q., Gu, Y.X. and Fan, H.F. (2012) </a:t>
            </a:r>
          </a:p>
          <a:p>
            <a:pPr algn="ctr"/>
            <a:endParaRPr lang="en-US" altLang="zh-CN" sz="2800" b="1" i="1" dirty="0">
              <a:solidFill>
                <a:srgbClr val="5982D5"/>
              </a:solidFill>
              <a:effectLst>
                <a:outerShdw blurRad="50800" dist="38100" dir="3600000" algn="ctr" rotWithShape="0">
                  <a:schemeClr val="bg1"/>
                </a:outerShdw>
              </a:effectLst>
              <a:latin typeface="Times New Roman" pitchFamily="18" charset="0"/>
              <a:ea typeface="楷体_GB2312" pitchFamily="49" charset="-122"/>
            </a:endParaRPr>
          </a:p>
          <a:p>
            <a:pPr algn="ctr"/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Institute of Physics, Chinese Academy of Sciences</a:t>
            </a:r>
          </a:p>
          <a:p>
            <a:pPr algn="ctr"/>
            <a:r>
              <a:rPr lang="en-US" altLang="zh-CN" sz="2800" b="1" i="1" dirty="0" smtClean="0">
                <a:solidFill>
                  <a:srgbClr val="002060"/>
                </a:solidFill>
                <a:latin typeface="Times New Roman" pitchFamily="18" charset="0"/>
                <a:ea typeface="楷体_GB2312" pitchFamily="49" charset="-122"/>
              </a:rPr>
              <a:t>Beijing, P. R. China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9" y="644115"/>
            <a:ext cx="87485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0" indent="-1619250"/>
            <a:r>
              <a:rPr lang="en-US" sz="3600" b="1" i="1" dirty="0" smtClean="0">
                <a:solidFill>
                  <a:srgbClr val="CC6600"/>
                </a:solidFill>
              </a:rPr>
              <a:t>OASIS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4C91C0"/>
                </a:solidFill>
              </a:rPr>
              <a:t>(</a:t>
            </a:r>
            <a:r>
              <a:rPr lang="en-US" sz="2400" b="1" i="1" u="sng" dirty="0" smtClean="0">
                <a:solidFill>
                  <a:srgbClr val="4C91C0"/>
                </a:solidFill>
              </a:rPr>
              <a:t>O</a:t>
            </a:r>
            <a:r>
              <a:rPr lang="en-US" sz="2400" b="1" i="1" dirty="0" smtClean="0">
                <a:solidFill>
                  <a:srgbClr val="4C91C0"/>
                </a:solidFill>
              </a:rPr>
              <a:t>ne-wavelength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A</a:t>
            </a:r>
            <a:r>
              <a:rPr lang="en-US" sz="2400" b="1" i="1" dirty="0" smtClean="0">
                <a:solidFill>
                  <a:srgbClr val="4C91C0"/>
                </a:solidFill>
              </a:rPr>
              <a:t>nomalous scattering or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S</a:t>
            </a:r>
            <a:r>
              <a:rPr lang="en-US" sz="2400" b="1" i="1" dirty="0" smtClean="0">
                <a:solidFill>
                  <a:srgbClr val="4C91C0"/>
                </a:solidFill>
              </a:rPr>
              <a:t>ingle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I</a:t>
            </a:r>
            <a:r>
              <a:rPr lang="en-US" sz="2400" b="1" i="1" dirty="0" smtClean="0">
                <a:solidFill>
                  <a:srgbClr val="4C91C0"/>
                </a:solidFill>
              </a:rPr>
              <a:t>somorphous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S</a:t>
            </a:r>
            <a:r>
              <a:rPr lang="en-US" sz="2400" b="1" i="1" dirty="0" smtClean="0">
                <a:solidFill>
                  <a:srgbClr val="4C91C0"/>
                </a:solidFill>
              </a:rPr>
              <a:t>ubstitution</a:t>
            </a:r>
            <a:r>
              <a:rPr lang="en-US" sz="2400" b="1" dirty="0" smtClean="0">
                <a:solidFill>
                  <a:srgbClr val="4C91C0"/>
                </a:solidFill>
              </a:rPr>
              <a:t>)</a:t>
            </a:r>
          </a:p>
          <a:p>
            <a:pPr marL="715963" indent="533400"/>
            <a:r>
              <a:rPr lang="en-US" sz="2000" b="1" i="1" dirty="0" smtClean="0">
                <a:solidFill>
                  <a:srgbClr val="FF9933"/>
                </a:solidFill>
              </a:rPr>
              <a:t>A </a:t>
            </a:r>
            <a:r>
              <a:rPr lang="en-US" sz="2000" b="1" i="1" dirty="0" smtClean="0">
                <a:solidFill>
                  <a:srgbClr val="FF0000"/>
                </a:solidFill>
              </a:rPr>
              <a:t>direct-method phase extension/refinement program</a:t>
            </a:r>
            <a:r>
              <a:rPr lang="en-US" sz="2000" b="1" i="1" dirty="0" smtClean="0">
                <a:solidFill>
                  <a:srgbClr val="FF9933"/>
                </a:solidFill>
              </a:rPr>
              <a:t> based on a partial structure, which can be just the heavy-atom sub-structure or it can be from fragments to a nearly complete model</a:t>
            </a:r>
          </a:p>
          <a:p>
            <a:pPr marL="715963" indent="533400"/>
            <a:r>
              <a:rPr lang="en-US" sz="2000" b="1" i="1" dirty="0" smtClean="0">
                <a:solidFill>
                  <a:srgbClr val="FF0000"/>
                </a:solidFill>
              </a:rPr>
              <a:t>SAD/SIR information will be beneficial but not compulsory</a:t>
            </a:r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pPr marL="1619250" indent="-1619250"/>
            <a:r>
              <a:rPr lang="en-US" sz="3600" b="1" i="1" dirty="0" smtClean="0">
                <a:solidFill>
                  <a:srgbClr val="CC6600"/>
                </a:solidFill>
              </a:rPr>
              <a:t>IPCAS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4C91C0"/>
                </a:solidFill>
              </a:rPr>
              <a:t>(</a:t>
            </a:r>
            <a:r>
              <a:rPr lang="en-US" sz="2400" b="1" i="1" u="sng" dirty="0" smtClean="0">
                <a:solidFill>
                  <a:srgbClr val="4C91C0"/>
                </a:solidFill>
              </a:rPr>
              <a:t>I</a:t>
            </a:r>
            <a:r>
              <a:rPr lang="en-US" sz="2400" b="1" i="1" dirty="0" smtClean="0">
                <a:solidFill>
                  <a:srgbClr val="4C91C0"/>
                </a:solidFill>
              </a:rPr>
              <a:t>terative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P</a:t>
            </a:r>
            <a:r>
              <a:rPr lang="en-US" sz="2400" b="1" i="1" dirty="0" smtClean="0">
                <a:solidFill>
                  <a:srgbClr val="4C91C0"/>
                </a:solidFill>
              </a:rPr>
              <a:t>rotein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C</a:t>
            </a:r>
            <a:r>
              <a:rPr lang="en-US" sz="2400" b="1" i="1" dirty="0" smtClean="0">
                <a:solidFill>
                  <a:srgbClr val="4C91C0"/>
                </a:solidFill>
              </a:rPr>
              <a:t>rystal-structure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A</a:t>
            </a:r>
            <a:r>
              <a:rPr lang="en-US" sz="2400" b="1" i="1" dirty="0" smtClean="0">
                <a:solidFill>
                  <a:srgbClr val="4C91C0"/>
                </a:solidFill>
              </a:rPr>
              <a:t>utomatic </a:t>
            </a:r>
            <a:r>
              <a:rPr lang="en-US" sz="2400" b="1" i="1" u="sng" dirty="0" smtClean="0">
                <a:solidFill>
                  <a:srgbClr val="4C91C0"/>
                </a:solidFill>
              </a:rPr>
              <a:t>S</a:t>
            </a:r>
            <a:r>
              <a:rPr lang="en-US" sz="2400" b="1" i="1" dirty="0" smtClean="0">
                <a:solidFill>
                  <a:srgbClr val="4C91C0"/>
                </a:solidFill>
              </a:rPr>
              <a:t>olution </a:t>
            </a:r>
            <a:r>
              <a:rPr lang="en-US" sz="2400" b="1" dirty="0" smtClean="0">
                <a:solidFill>
                  <a:srgbClr val="4C91C0"/>
                </a:solidFill>
              </a:rPr>
              <a:t>)</a:t>
            </a:r>
          </a:p>
          <a:p>
            <a:pPr marL="715963" indent="533400"/>
            <a:r>
              <a:rPr lang="en-US" sz="2000" b="1" i="1" dirty="0" smtClean="0">
                <a:solidFill>
                  <a:srgbClr val="FF9933"/>
                </a:solidFill>
              </a:rPr>
              <a:t>A pipeline from reflection files </a:t>
            </a:r>
            <a:r>
              <a:rPr lang="en-US" sz="2000" b="1" dirty="0" smtClean="0">
                <a:solidFill>
                  <a:srgbClr val="FF9933"/>
                </a:solidFill>
              </a:rPr>
              <a:t>(</a:t>
            </a:r>
            <a:r>
              <a:rPr lang="en-US" sz="2000" b="1" i="1" dirty="0" smtClean="0">
                <a:solidFill>
                  <a:srgbClr val="FF9933"/>
                </a:solidFill>
              </a:rPr>
              <a:t>*.sca or *.mtz</a:t>
            </a:r>
            <a:r>
              <a:rPr lang="en-US" sz="2000" b="1" dirty="0" smtClean="0">
                <a:solidFill>
                  <a:srgbClr val="FF9933"/>
                </a:solidFill>
              </a:rPr>
              <a:t>)</a:t>
            </a:r>
            <a:r>
              <a:rPr lang="en-US" sz="2000" b="1" i="1" dirty="0" smtClean="0">
                <a:solidFill>
                  <a:srgbClr val="FF9933"/>
                </a:solidFill>
              </a:rPr>
              <a:t> to a structure model</a:t>
            </a:r>
            <a:r>
              <a:rPr lang="en-US" sz="2000" b="1" dirty="0" smtClean="0">
                <a:solidFill>
                  <a:srgbClr val="FF9933"/>
                </a:solidFill>
              </a:rPr>
              <a:t> (</a:t>
            </a:r>
            <a:r>
              <a:rPr lang="en-US" sz="2000" b="1" i="1" dirty="0" smtClean="0">
                <a:solidFill>
                  <a:srgbClr val="FF9933"/>
                </a:solidFill>
              </a:rPr>
              <a:t>*.pdb and *.mtz</a:t>
            </a:r>
            <a:r>
              <a:rPr lang="en-US" sz="2000" b="1" dirty="0" smtClean="0">
                <a:solidFill>
                  <a:srgbClr val="FF9933"/>
                </a:solidFill>
              </a:rPr>
              <a:t>)</a:t>
            </a:r>
            <a:r>
              <a:rPr lang="en-US" sz="2000" b="1" i="1" dirty="0" smtClean="0">
                <a:solidFill>
                  <a:srgbClr val="FF9933"/>
                </a:solidFill>
              </a:rPr>
              <a:t> </a:t>
            </a:r>
          </a:p>
          <a:p>
            <a:pPr marL="1247775"/>
            <a:r>
              <a:rPr lang="en-US" sz="2000" b="1" i="1" dirty="0" smtClean="0">
                <a:solidFill>
                  <a:srgbClr val="FF0000"/>
                </a:solidFill>
              </a:rPr>
              <a:t>Phasing:</a:t>
            </a:r>
            <a:r>
              <a:rPr lang="en-US" sz="2000" b="1" i="1" dirty="0" smtClean="0">
                <a:solidFill>
                  <a:srgbClr val="FF9933"/>
                </a:solidFill>
              </a:rPr>
              <a:t> OASIS, ShelxC/D/E, PHASER</a:t>
            </a:r>
          </a:p>
          <a:p>
            <a:pPr marL="1247775"/>
            <a:r>
              <a:rPr lang="en-US" sz="2000" b="1" i="1" dirty="0" smtClean="0">
                <a:solidFill>
                  <a:srgbClr val="FF0000"/>
                </a:solidFill>
              </a:rPr>
              <a:t>Density modification: </a:t>
            </a:r>
            <a:r>
              <a:rPr lang="en-US" sz="2000" b="1" i="1" dirty="0" smtClean="0">
                <a:solidFill>
                  <a:srgbClr val="FF9933"/>
                </a:solidFill>
              </a:rPr>
              <a:t>DM, RESOLVE</a:t>
            </a:r>
          </a:p>
          <a:p>
            <a:pPr marL="4572000" indent="-3322638"/>
            <a:r>
              <a:rPr lang="en-US" sz="2000" b="1" i="1" dirty="0" smtClean="0">
                <a:solidFill>
                  <a:srgbClr val="FF0000"/>
                </a:solidFill>
              </a:rPr>
              <a:t>Model building/refinement: </a:t>
            </a:r>
            <a:r>
              <a:rPr lang="en-US" sz="2000" b="1" i="1" dirty="0" smtClean="0">
                <a:solidFill>
                  <a:srgbClr val="FF9933"/>
                </a:solidFill>
              </a:rPr>
              <a:t>ARP/wARP, PHENIX.AutoBuild, Buccaneer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70213" y="1320173"/>
            <a:ext cx="8596312" cy="1512168"/>
          </a:xfrm>
          <a:prstGeom prst="rect">
            <a:avLst/>
          </a:prstGeom>
          <a:solidFill>
            <a:srgbClr val="BDE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8288" y="3480413"/>
            <a:ext cx="8596312" cy="3155166"/>
          </a:xfrm>
          <a:prstGeom prst="rect">
            <a:avLst/>
          </a:prstGeom>
          <a:solidFill>
            <a:srgbClr val="BDE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39725" y="213354"/>
            <a:ext cx="8461375" cy="6413187"/>
            <a:chOff x="339725" y="335892"/>
            <a:chExt cx="8461375" cy="6413187"/>
          </a:xfrm>
        </p:grpSpPr>
        <p:sp>
          <p:nvSpPr>
            <p:cNvPr id="14338" name="Rectangle 1"/>
            <p:cNvSpPr>
              <a:spLocks noChangeArrowheads="1"/>
            </p:cNvSpPr>
            <p:nvPr/>
          </p:nvSpPr>
          <p:spPr bwMode="auto">
            <a:xfrm>
              <a:off x="339725" y="335892"/>
              <a:ext cx="84613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rgbClr val="CC6600"/>
                  </a:solidFill>
                  <a:latin typeface="Times New Roman" pitchFamily="18" charset="0"/>
                  <a:cs typeface="Times New Roman" pitchFamily="18" charset="0"/>
                </a:rPr>
                <a:t>Direct Methods in Protein Crystallography</a:t>
              </a:r>
              <a:endParaRPr lang="zh-CN" altLang="en-US" sz="3600" b="1" i="1" dirty="0">
                <a:solidFill>
                  <a:srgbClr val="CC6600"/>
                </a:solidFill>
                <a:latin typeface="Times New Roman" pitchFamily="18" charset="0"/>
              </a:endParaRPr>
            </a:p>
          </p:txBody>
        </p:sp>
        <p:sp>
          <p:nvSpPr>
            <p:cNvPr id="14339" name="Rectangle 2"/>
            <p:cNvSpPr>
              <a:spLocks noChangeArrowheads="1"/>
            </p:cNvSpPr>
            <p:nvPr/>
          </p:nvSpPr>
          <p:spPr bwMode="auto">
            <a:xfrm>
              <a:off x="399371" y="926298"/>
              <a:ext cx="7046737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Ab initio direct methods</a:t>
              </a:r>
              <a:r>
                <a:rPr lang="en-US" altLang="zh-CN" sz="3200" b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altLang="zh-CN" sz="32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SAYTAN</a:t>
              </a:r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M.M. Woolfson’s team, 1988 ~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zh-CN" sz="2400" dirty="0">
                <a:solidFill>
                  <a:srgbClr val="0099FF"/>
                </a:solidFill>
                <a:effectLst>
                  <a:outerShdw blurRad="50800" dist="25400" dir="3600000" algn="ctr" rotWithShape="0">
                    <a:prstClr val="white"/>
                  </a:outerShdw>
                </a:effectLst>
              </a:endParaRPr>
            </a:p>
            <a:p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SnB</a:t>
              </a:r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H.A. Hauptman’s team, 1993 ~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SHELXD</a:t>
              </a:r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G.M. Sheldrick’s team, 1994 ~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ACORN</a:t>
              </a:r>
              <a:r>
                <a:rPr lang="en-US" altLang="zh-CN" sz="2400" b="1" i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M.M. Woolfson’s team, 2000 ~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050" y="3086538"/>
              <a:ext cx="8343900" cy="366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32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Direct-method phase extension/refinement</a:t>
              </a:r>
              <a:r>
                <a:rPr lang="en-US" altLang="zh-CN" sz="3200" b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defRPr/>
              </a:pP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Combining direct methods with other protein phasing methods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 </a:t>
              </a:r>
            </a:p>
            <a:p>
              <a:pPr>
                <a:defRPr/>
              </a:pP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Fan, H.F. Acta Phys. Sin. </a:t>
              </a:r>
              <a:r>
                <a:rPr lang="es-ES" altLang="zh-CN" sz="2400" b="1" i="1" u="sng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1114-1118 </a:t>
              </a:r>
              <a:r>
                <a:rPr lang="es-E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1965</a:t>
              </a:r>
              <a:r>
                <a:rPr lang="es-E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defRPr/>
              </a:pP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Sayre, D. Acta 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Cryst. A</a:t>
              </a:r>
              <a:r>
                <a:rPr lang="en-US" altLang="zh-CN" sz="2400" b="1" i="1" u="sng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210-212 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1972</a:t>
              </a:r>
              <a:r>
                <a:rPr lang="en-U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defRPr/>
              </a:pP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Hauptman, H.A. Acta Cryst. A</a:t>
              </a:r>
              <a:r>
                <a:rPr lang="es-ES" altLang="zh-CN" sz="2400" b="1" i="1" u="sng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38</a:t>
              </a: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632-641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; 289-294</a:t>
              </a: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s-E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1982</a:t>
              </a:r>
              <a:r>
                <a:rPr lang="es-ES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defRPr/>
              </a:pP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it-IT" altLang="zh-CN" sz="2400" b="1" i="1" dirty="0" err="1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Giacovazzo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C. Acta Cryst. A</a:t>
              </a:r>
              <a:r>
                <a:rPr lang="it-IT" altLang="zh-CN" sz="2400" b="1" i="1" u="sng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585-592 </a:t>
              </a:r>
              <a:r>
                <a:rPr lang="it-IT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1983</a:t>
              </a:r>
              <a:r>
                <a:rPr lang="it-IT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defRPr/>
              </a:pP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Fan, H.F. &amp; Gu, Y.X. Acta Cryst. A</a:t>
              </a:r>
              <a:r>
                <a:rPr lang="it-IT" altLang="zh-CN" sz="2400" b="1" i="1" u="sng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41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280-284 </a:t>
              </a:r>
              <a:r>
                <a:rPr lang="it-IT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1985</a:t>
              </a:r>
              <a:r>
                <a:rPr lang="it-IT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zh-CN" sz="3200" b="1" dirty="0">
                <a:solidFill>
                  <a:srgbClr val="0099FF"/>
                </a:solidFill>
                <a:effectLst>
                  <a:outerShdw blurRad="50800" dist="25400" dir="3600000" algn="ctr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zh-CN" sz="32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altLang="zh-CN" sz="2400" b="1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OASIS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Hao, Q., Gu, Y.X., Zheng</a:t>
              </a:r>
              <a:r>
                <a:rPr lang="en-US" altLang="zh-CN" sz="2400" b="1" i="1" dirty="0" smtClean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C.D</a:t>
              </a: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&amp; Fan, H.F.</a:t>
              </a:r>
            </a:p>
            <a:p>
              <a:pPr>
                <a:defRPr/>
              </a:pPr>
              <a:r>
                <a:rPr lang="en-US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J. Appl. Cryst. </a:t>
              </a:r>
              <a:r>
                <a:rPr lang="it-IT" altLang="zh-CN" sz="2400" b="1" i="1" u="sng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33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980-981 </a:t>
              </a:r>
              <a:r>
                <a:rPr lang="it-IT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it-IT" altLang="zh-CN" sz="2400" b="1" i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2000</a:t>
              </a:r>
              <a:r>
                <a:rPr lang="it-IT" altLang="zh-CN" sz="2400" b="1" dirty="0">
                  <a:solidFill>
                    <a:srgbClr val="0099FF"/>
                  </a:solidFill>
                  <a:effectLst>
                    <a:outerShdw blurRad="50800" dist="25400" dir="3600000" algn="ctr" rotWithShape="0">
                      <a:prstClr val="white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zh-CN" sz="2400" b="1" dirty="0">
                <a:solidFill>
                  <a:srgbClr val="0099FF"/>
                </a:solidFill>
                <a:effectLst>
                  <a:outerShdw blurRad="50800" dist="25400" dir="3600000" algn="ctr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9225" y="368300"/>
            <a:ext cx="8839200" cy="6132011"/>
            <a:chOff x="149225" y="357188"/>
            <a:chExt cx="8839200" cy="6131716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877337" y="357188"/>
              <a:ext cx="7389341" cy="892046"/>
            </a:xfrm>
            <a:prstGeom prst="rect">
              <a:avLst/>
            </a:prstGeom>
            <a:solidFill>
              <a:srgbClr val="66FFFF"/>
            </a:solidFill>
            <a:ln w="508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b="1" i="1" dirty="0" smtClean="0">
                  <a:solidFill>
                    <a:srgbClr val="0099CC"/>
                  </a:solidFill>
                  <a:latin typeface="Times New Roman" pitchFamily="18" charset="0"/>
                  <a:cs typeface="Times New Roman" pitchFamily="18" charset="0"/>
                </a:rPr>
                <a:t>Features of OASIS-IPCAS</a:t>
              </a:r>
              <a:endParaRPr lang="en-US" altLang="zh-CN" sz="4800" b="1" i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9225" y="1533939"/>
              <a:ext cx="8839200" cy="495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9049" dir="2700000" algn="ctr" rotWithShape="0">
                <a:srgbClr val="FFFFFF"/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 smtClean="0">
                  <a:solidFill>
                    <a:srgbClr val="333399"/>
                  </a:solidFill>
                  <a:ea typeface="楷体_GB2312" pitchFamily="49" charset="-122"/>
                </a:rPr>
                <a:t>•  </a:t>
              </a:r>
              <a:r>
                <a:rPr lang="en-US" altLang="zh-CN" sz="3200" b="1" i="1" dirty="0">
                  <a:solidFill>
                    <a:srgbClr val="0099CC"/>
                  </a:solidFill>
                  <a:latin typeface="Times New Roman" pitchFamily="18" charset="0"/>
                  <a:cs typeface="Times New Roman" pitchFamily="18" charset="0"/>
                </a:rPr>
                <a:t>SAD/SIR </a:t>
              </a:r>
              <a:r>
                <a:rPr lang="en-US" altLang="zh-CN" sz="3200" b="1" i="1" dirty="0" smtClean="0">
                  <a:solidFill>
                    <a:srgbClr val="0099CC"/>
                  </a:solidFill>
                  <a:latin typeface="Times New Roman" pitchFamily="18" charset="0"/>
                  <a:cs typeface="Times New Roman" pitchFamily="18" charset="0"/>
                </a:rPr>
                <a:t>iteration</a:t>
              </a:r>
              <a:endParaRPr lang="en-US" altLang="zh-CN" sz="32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1596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Iterative phasing/model building based on the heavy-atom substructure bearing SAD/SIR information </a:t>
              </a:r>
              <a:endParaRPr lang="en-US" altLang="zh-CN" sz="28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200" b="1" i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0000CC"/>
                  </a:solidFill>
                  <a:ea typeface="楷体_GB2312" pitchFamily="49" charset="-122"/>
                </a:rPr>
                <a:t>•</a:t>
              </a:r>
              <a:r>
                <a:rPr lang="en-US" altLang="zh-CN" sz="3200" b="1" dirty="0">
                  <a:solidFill>
                    <a:srgbClr val="0099CC"/>
                  </a:solidFill>
                  <a:ea typeface="楷体_GB2312" pitchFamily="49" charset="-122"/>
                </a:rPr>
                <a:t>  </a:t>
              </a:r>
              <a:r>
                <a:rPr lang="en-US" altLang="zh-CN" sz="3200" b="1" i="1" dirty="0">
                  <a:solidFill>
                    <a:srgbClr val="0099CC"/>
                  </a:solidFill>
                  <a:latin typeface="Times New Roman" pitchFamily="18" charset="0"/>
                  <a:cs typeface="Times New Roman" pitchFamily="18" charset="0"/>
                </a:rPr>
                <a:t>MR iteration</a:t>
              </a:r>
              <a:endParaRPr lang="en-US" altLang="zh-CN" sz="32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1596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Iterative phasing/model </a:t>
              </a:r>
              <a:r>
                <a:rPr lang="en-US" altLang="zh-CN" sz="28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building </a:t>
              </a:r>
              <a:r>
                <a:rPr lang="en-US" altLang="zh-CN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based on a structure model</a:t>
              </a:r>
              <a:r>
                <a:rPr lang="en-US" altLang="zh-CN" sz="28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, which </a:t>
              </a:r>
              <a:r>
                <a:rPr lang="en-US" altLang="zh-CN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can </a:t>
              </a:r>
              <a:r>
                <a:rPr lang="en-US" altLang="zh-CN" sz="28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be from fragments to a nearly complete </a:t>
              </a:r>
              <a:r>
                <a:rPr lang="en-US" altLang="zh-CN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model without SAD/SIR information</a:t>
              </a:r>
              <a:endParaRPr lang="en-US" altLang="zh-CN" sz="28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15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2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333399"/>
                  </a:solidFill>
                  <a:ea typeface="楷体_GB2312" pitchFamily="49" charset="-122"/>
                </a:rPr>
                <a:t>•  </a:t>
              </a:r>
              <a:r>
                <a:rPr lang="en-US" altLang="zh-CN" sz="3200" b="1" i="1" dirty="0">
                  <a:solidFill>
                    <a:srgbClr val="0099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CN" sz="3200" b="1" i="1" dirty="0" smtClean="0">
                  <a:solidFill>
                    <a:srgbClr val="0099CC"/>
                  </a:solidFill>
                  <a:latin typeface="Times New Roman" pitchFamily="18" charset="0"/>
                  <a:cs typeface="Times New Roman" pitchFamily="18" charset="0"/>
                </a:rPr>
                <a:t>hase extension</a:t>
              </a:r>
              <a:endParaRPr lang="en-US" altLang="zh-CN" sz="32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1596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i="1" dirty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Iterative phasing/model building based on </a:t>
              </a:r>
              <a:r>
                <a:rPr lang="en-US" altLang="zh-CN" sz="2800" b="1" i="1" dirty="0" smtClean="0">
                  <a:solidFill>
                    <a:srgbClr val="FF9900"/>
                  </a:solidFill>
                  <a:latin typeface="Times New Roman" pitchFamily="18" charset="0"/>
                  <a:cs typeface="Times New Roman" pitchFamily="18" charset="0"/>
                </a:rPr>
                <a:t>a subset of known phases</a:t>
              </a:r>
              <a:endParaRPr lang="en-US" altLang="zh-CN" sz="28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5030619" y="292791"/>
            <a:ext cx="367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‘SAD iteration’ in IPCAS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5123907" y="5952879"/>
            <a:ext cx="3867150" cy="754063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>
                <a:solidFill>
                  <a:srgbClr val="0066FF"/>
                </a:solidFill>
              </a:rPr>
              <a:t>Acta Cryst. D</a:t>
            </a:r>
            <a:r>
              <a:rPr lang="en-US" altLang="zh-CN" b="1" i="1" u="sng" dirty="0">
                <a:solidFill>
                  <a:srgbClr val="0066FF"/>
                </a:solidFill>
              </a:rPr>
              <a:t>60</a:t>
            </a:r>
            <a:r>
              <a:rPr lang="en-US" altLang="zh-CN" b="1" i="1" dirty="0">
                <a:solidFill>
                  <a:srgbClr val="0066FF"/>
                </a:solidFill>
              </a:rPr>
              <a:t>, 1991-1996 </a:t>
            </a:r>
            <a:r>
              <a:rPr lang="en-US" altLang="zh-CN" b="1" dirty="0">
                <a:solidFill>
                  <a:srgbClr val="0066FF"/>
                </a:solidFill>
              </a:rPr>
              <a:t>(</a:t>
            </a:r>
            <a:r>
              <a:rPr lang="en-US" altLang="zh-CN" b="1" i="1" dirty="0">
                <a:solidFill>
                  <a:srgbClr val="0066FF"/>
                </a:solidFill>
              </a:rPr>
              <a:t>2004</a:t>
            </a:r>
            <a:r>
              <a:rPr lang="en-US" altLang="zh-CN" b="1" dirty="0">
                <a:solidFill>
                  <a:srgbClr val="0066FF"/>
                </a:solidFill>
              </a:rPr>
              <a:t>)</a:t>
            </a:r>
          </a:p>
          <a:p>
            <a:pPr algn="ctr"/>
            <a:r>
              <a:rPr lang="en-US" altLang="zh-CN" b="1" i="1" dirty="0">
                <a:solidFill>
                  <a:srgbClr val="0066FF"/>
                </a:solidFill>
              </a:rPr>
              <a:t>Acta Cryst. D</a:t>
            </a:r>
            <a:r>
              <a:rPr lang="en-US" altLang="zh-CN" b="1" i="1" u="sng" dirty="0">
                <a:solidFill>
                  <a:srgbClr val="0066FF"/>
                </a:solidFill>
              </a:rPr>
              <a:t>62</a:t>
            </a:r>
            <a:r>
              <a:rPr lang="en-US" altLang="zh-CN" b="1" i="1" dirty="0">
                <a:solidFill>
                  <a:srgbClr val="0066FF"/>
                </a:solidFill>
              </a:rPr>
              <a:t>, 883-890 </a:t>
            </a:r>
            <a:r>
              <a:rPr lang="en-US" altLang="zh-CN" b="1" dirty="0">
                <a:solidFill>
                  <a:srgbClr val="0066FF"/>
                </a:solidFill>
              </a:rPr>
              <a:t>(</a:t>
            </a:r>
            <a:r>
              <a:rPr lang="en-US" altLang="zh-CN" b="1" i="1" dirty="0">
                <a:solidFill>
                  <a:srgbClr val="0066FF"/>
                </a:solidFill>
              </a:rPr>
              <a:t>2006</a:t>
            </a:r>
            <a:r>
              <a:rPr lang="en-US" altLang="zh-CN" b="1" dirty="0">
                <a:solidFill>
                  <a:srgbClr val="0066FF"/>
                </a:solidFill>
              </a:rPr>
              <a:t>)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sp>
        <p:nvSpPr>
          <p:cNvPr id="73" name="AutoShape 11"/>
          <p:cNvSpPr>
            <a:spLocks noChangeArrowheads="1"/>
          </p:cNvSpPr>
          <p:nvPr/>
        </p:nvSpPr>
        <p:spPr bwMode="auto">
          <a:xfrm>
            <a:off x="5774023" y="1463823"/>
            <a:ext cx="2166213" cy="445965"/>
          </a:xfrm>
          <a:prstGeom prst="flowChartAlternateProcess">
            <a:avLst/>
          </a:prstGeom>
          <a:solidFill>
            <a:srgbClr val="FFFFCC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OASIS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5775952" y="2576148"/>
            <a:ext cx="2164286" cy="710254"/>
          </a:xfrm>
          <a:prstGeom prst="flowChartAlternateProcess">
            <a:avLst/>
          </a:prstGeom>
          <a:solidFill>
            <a:srgbClr val="FFFFCC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DM</a:t>
            </a:r>
          </a:p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RESOLVE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AutoShape 11"/>
          <p:cNvSpPr>
            <a:spLocks noChangeArrowheads="1"/>
          </p:cNvSpPr>
          <p:nvPr/>
        </p:nvSpPr>
        <p:spPr bwMode="auto">
          <a:xfrm>
            <a:off x="5775772" y="3641819"/>
            <a:ext cx="2164466" cy="1057495"/>
          </a:xfrm>
          <a:prstGeom prst="flowChartAlternateProcess">
            <a:avLst/>
          </a:prstGeom>
          <a:solidFill>
            <a:srgbClr val="FFFFCC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AutoBuild 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i="1" dirty="0" smtClean="0">
                <a:solidFill>
                  <a:srgbClr val="FF0000"/>
                </a:solidFill>
              </a:rPr>
              <a:t>Phenix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ARP/wARP/RefMac</a:t>
            </a:r>
          </a:p>
          <a:p>
            <a:pPr algn="ctr"/>
            <a:r>
              <a:rPr lang="en-US" altLang="zh-CN" b="1" i="1" dirty="0" smtClean="0">
                <a:solidFill>
                  <a:srgbClr val="FF0000"/>
                </a:solidFill>
              </a:rPr>
              <a:t>Buccaneer/RefMac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78" name="Elbow Connector 77"/>
          <p:cNvCxnSpPr>
            <a:stCxn id="2" idx="3"/>
            <a:endCxn id="73" idx="1"/>
          </p:cNvCxnSpPr>
          <p:nvPr/>
        </p:nvCxnSpPr>
        <p:spPr>
          <a:xfrm>
            <a:off x="4249299" y="1681353"/>
            <a:ext cx="1524724" cy="5453"/>
          </a:xfrm>
          <a:prstGeom prst="bentConnector3">
            <a:avLst>
              <a:gd name="adj1" fmla="val 50000"/>
            </a:avLst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55" idx="3"/>
            <a:endCxn id="75" idx="1"/>
          </p:cNvCxnSpPr>
          <p:nvPr/>
        </p:nvCxnSpPr>
        <p:spPr>
          <a:xfrm flipV="1">
            <a:off x="4248252" y="2931275"/>
            <a:ext cx="1527700" cy="2075"/>
          </a:xfrm>
          <a:prstGeom prst="bentConnector3">
            <a:avLst>
              <a:gd name="adj1" fmla="val 50000"/>
            </a:avLst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59" idx="3"/>
            <a:endCxn id="76" idx="1"/>
          </p:cNvCxnSpPr>
          <p:nvPr/>
        </p:nvCxnSpPr>
        <p:spPr>
          <a:xfrm flipV="1">
            <a:off x="4284862" y="4170567"/>
            <a:ext cx="1490910" cy="3205"/>
          </a:xfrm>
          <a:prstGeom prst="bentConnector3">
            <a:avLst>
              <a:gd name="adj1" fmla="val 50000"/>
            </a:avLst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"/>
          <p:cNvGrpSpPr/>
          <p:nvPr/>
        </p:nvGrpSpPr>
        <p:grpSpPr>
          <a:xfrm>
            <a:off x="289369" y="364843"/>
            <a:ext cx="4027986" cy="6105406"/>
            <a:chOff x="289369" y="364843"/>
            <a:chExt cx="4027986" cy="6105406"/>
          </a:xfrm>
          <a:solidFill>
            <a:schemeClr val="bg1"/>
          </a:solidFill>
        </p:grpSpPr>
        <p:sp>
          <p:nvSpPr>
            <p:cNvPr id="2" name="Rounded Rectangle 1"/>
            <p:cNvSpPr/>
            <p:nvPr/>
          </p:nvSpPr>
          <p:spPr>
            <a:xfrm>
              <a:off x="2570624" y="1224152"/>
              <a:ext cx="1678675" cy="914401"/>
            </a:xfrm>
            <a:prstGeom prst="roundRect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Direct-method SAD phasing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292818" y="364843"/>
              <a:ext cx="1433015" cy="668740"/>
            </a:xfrm>
            <a:prstGeom prst="parallelogram">
              <a:avLst>
                <a:gd name="adj" fmla="val 42647"/>
              </a:avLst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SAD data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2488560" y="4965541"/>
              <a:ext cx="1828795" cy="844951"/>
            </a:xfrm>
            <a:prstGeom prst="flowChartDecision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Ok?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2801081" y="6157732"/>
              <a:ext cx="1203768" cy="312517"/>
            </a:xfrm>
            <a:prstGeom prst="flowChartTerminator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End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hape 9"/>
            <p:cNvCxnSpPr>
              <a:stCxn id="5" idx="2"/>
            </p:cNvCxnSpPr>
            <p:nvPr/>
          </p:nvCxnSpPr>
          <p:spPr>
            <a:xfrm>
              <a:off x="1583234" y="699213"/>
              <a:ext cx="1849878" cy="524939"/>
            </a:xfrm>
            <a:prstGeom prst="bentConnector2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0" idx="2"/>
              <a:endCxn id="2" idx="1"/>
            </p:cNvCxnSpPr>
            <p:nvPr/>
          </p:nvCxnSpPr>
          <p:spPr>
            <a:xfrm flipV="1">
              <a:off x="1963996" y="1681353"/>
              <a:ext cx="606628" cy="3660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7" idx="1"/>
              <a:endCxn id="40" idx="3"/>
            </p:cNvCxnSpPr>
            <p:nvPr/>
          </p:nvCxnSpPr>
          <p:spPr>
            <a:xfrm rot="10800000">
              <a:off x="1055384" y="2019383"/>
              <a:ext cx="1433177" cy="3368634"/>
            </a:xfrm>
            <a:prstGeom prst="bentConnector2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rallelogram 39"/>
            <p:cNvSpPr/>
            <p:nvPr/>
          </p:nvSpPr>
          <p:spPr>
            <a:xfrm>
              <a:off x="289369" y="1350643"/>
              <a:ext cx="1817226" cy="668740"/>
            </a:xfrm>
            <a:prstGeom prst="parallelogram">
              <a:avLst>
                <a:gd name="adj" fmla="val 42647"/>
              </a:avLst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Partial structure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569577" y="2476149"/>
              <a:ext cx="1678675" cy="914401"/>
            </a:xfrm>
            <a:prstGeom prst="roundRect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Density modification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534810" y="3716571"/>
              <a:ext cx="1750052" cy="914401"/>
            </a:xfrm>
            <a:prstGeom prst="roundRect">
              <a:avLst/>
            </a:prstGeom>
            <a:grp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Model building</a:t>
              </a:r>
            </a:p>
            <a:p>
              <a:pPr algn="ctr"/>
              <a:r>
                <a:rPr lang="en-US" sz="16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and refinement</a:t>
              </a:r>
              <a:endPara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697582" y="5767617"/>
              <a:ext cx="586443" cy="369332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58132" y="5399142"/>
              <a:ext cx="479618" cy="369332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 flipH="1">
              <a:off x="3408915" y="2141316"/>
              <a:ext cx="5599" cy="334833"/>
            </a:xfrm>
            <a:prstGeom prst="straightConnector1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59" idx="0"/>
            </p:cNvCxnSpPr>
            <p:nvPr/>
          </p:nvCxnSpPr>
          <p:spPr>
            <a:xfrm flipH="1">
              <a:off x="3409836" y="3394275"/>
              <a:ext cx="8552" cy="322296"/>
            </a:xfrm>
            <a:prstGeom prst="straightConnector1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59" idx="2"/>
              <a:endCxn id="7" idx="0"/>
            </p:cNvCxnSpPr>
            <p:nvPr/>
          </p:nvCxnSpPr>
          <p:spPr>
            <a:xfrm flipH="1">
              <a:off x="3402958" y="4630972"/>
              <a:ext cx="6878" cy="334569"/>
            </a:xfrm>
            <a:prstGeom prst="straightConnector1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8" idx="0"/>
            </p:cNvCxnSpPr>
            <p:nvPr/>
          </p:nvCxnSpPr>
          <p:spPr>
            <a:xfrm flipH="1">
              <a:off x="3402965" y="5806632"/>
              <a:ext cx="7708" cy="351100"/>
            </a:xfrm>
            <a:prstGeom prst="straightConnector1">
              <a:avLst/>
            </a:prstGeom>
            <a:grpFill/>
            <a:ln w="190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722313" y="1942186"/>
            <a:ext cx="7937500" cy="3151188"/>
            <a:chOff x="722313" y="1942186"/>
            <a:chExt cx="7937500" cy="3151188"/>
          </a:xfrm>
        </p:grpSpPr>
        <p:pic>
          <p:nvPicPr>
            <p:cNvPr id="1280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8376" y="2421611"/>
              <a:ext cx="7459663" cy="173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24" name="Text Box 4"/>
            <p:cNvSpPr txBox="1">
              <a:spLocks noChangeArrowheads="1"/>
            </p:cNvSpPr>
            <p:nvPr/>
          </p:nvSpPr>
          <p:spPr bwMode="auto">
            <a:xfrm>
              <a:off x="3119438" y="2408911"/>
              <a:ext cx="2462213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sz="2000" i="1" dirty="0">
                  <a:solidFill>
                    <a:srgbClr val="5F5F5F"/>
                  </a:solidFill>
                </a:rPr>
                <a:t>Bimodal distribution</a:t>
              </a:r>
            </a:p>
            <a:p>
              <a:pPr algn="ctr"/>
              <a:r>
                <a:rPr lang="en-US" altLang="zh-CN" sz="2000" i="1" dirty="0">
                  <a:solidFill>
                    <a:srgbClr val="5F5F5F"/>
                  </a:solidFill>
                </a:rPr>
                <a:t>from </a:t>
              </a:r>
              <a:r>
                <a:rPr lang="en-US" altLang="zh-CN" sz="2000" b="1" i="1" dirty="0">
                  <a:solidFill>
                    <a:srgbClr val="5F5F5F"/>
                  </a:solidFill>
                </a:rPr>
                <a:t>SAD</a:t>
              </a:r>
              <a:endParaRPr lang="en-US" altLang="zh-CN" sz="20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8004" name="Object 5"/>
            <p:cNvGraphicFramePr>
              <a:graphicFrameLocks noChangeAspect="1"/>
            </p:cNvGraphicFramePr>
            <p:nvPr/>
          </p:nvGraphicFramePr>
          <p:xfrm>
            <a:off x="4219576" y="3997999"/>
            <a:ext cx="428625" cy="403225"/>
          </p:xfrm>
          <a:graphic>
            <a:graphicData uri="http://schemas.openxmlformats.org/presentationml/2006/ole">
              <p:oleObj spid="_x0000_s81924" name="Equation" r:id="rId5" imgW="215640" imgH="203040" progId="Equation.DSMT4">
                <p:embed/>
              </p:oleObj>
            </a:graphicData>
          </a:graphic>
        </p:graphicFrame>
        <p:graphicFrame>
          <p:nvGraphicFramePr>
            <p:cNvPr id="128005" name="Object 6"/>
            <p:cNvGraphicFramePr>
              <a:graphicFrameLocks noChangeAspect="1"/>
            </p:cNvGraphicFramePr>
            <p:nvPr/>
          </p:nvGraphicFramePr>
          <p:xfrm>
            <a:off x="5156201" y="3969424"/>
            <a:ext cx="949325" cy="363538"/>
          </p:xfrm>
          <a:graphic>
            <a:graphicData uri="http://schemas.openxmlformats.org/presentationml/2006/ole">
              <p:oleObj spid="_x0000_s81925" name="Equation" r:id="rId6" imgW="533160" imgH="203040" progId="Equation.DSMT4">
                <p:embed/>
              </p:oleObj>
            </a:graphicData>
          </a:graphic>
        </p:graphicFrame>
        <p:graphicFrame>
          <p:nvGraphicFramePr>
            <p:cNvPr id="128006" name="Object 7"/>
            <p:cNvGraphicFramePr>
              <a:graphicFrameLocks noChangeAspect="1"/>
            </p:cNvGraphicFramePr>
            <p:nvPr/>
          </p:nvGraphicFramePr>
          <p:xfrm>
            <a:off x="2608263" y="3967836"/>
            <a:ext cx="965200" cy="366713"/>
          </p:xfrm>
          <a:graphic>
            <a:graphicData uri="http://schemas.openxmlformats.org/presentationml/2006/ole">
              <p:oleObj spid="_x0000_s81926" name="Equation" r:id="rId7" imgW="533160" imgH="203040" progId="Equation.DSMT4">
                <p:embed/>
              </p:oleObj>
            </a:graphicData>
          </a:graphic>
        </p:graphicFrame>
        <p:sp>
          <p:nvSpPr>
            <p:cNvPr id="128025" name="Text Box 8"/>
            <p:cNvSpPr txBox="1">
              <a:spLocks noChangeArrowheads="1"/>
            </p:cNvSpPr>
            <p:nvPr/>
          </p:nvSpPr>
          <p:spPr bwMode="auto">
            <a:xfrm>
              <a:off x="3432176" y="4434561"/>
              <a:ext cx="17970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b="1" i="1" dirty="0">
                  <a:solidFill>
                    <a:srgbClr val="000000"/>
                  </a:solidFill>
                </a:rPr>
                <a:t>The phase of</a:t>
              </a:r>
            </a:p>
            <a:p>
              <a:pPr algn="ctr"/>
              <a:r>
                <a:rPr lang="en-US" altLang="zh-CN" b="1" i="1" dirty="0">
                  <a:solidFill>
                    <a:srgbClr val="000000"/>
                  </a:solidFill>
                </a:rPr>
                <a:t>F”</a:t>
              </a:r>
              <a:endParaRPr lang="en-US" altLang="zh-CN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8007" name="Object 9"/>
            <p:cNvGraphicFramePr>
              <a:graphicFrameLocks noChangeAspect="1"/>
            </p:cNvGraphicFramePr>
            <p:nvPr/>
          </p:nvGraphicFramePr>
          <p:xfrm>
            <a:off x="8358188" y="3712249"/>
            <a:ext cx="301625" cy="357188"/>
          </p:xfrm>
          <a:graphic>
            <a:graphicData uri="http://schemas.openxmlformats.org/presentationml/2006/ole">
              <p:oleObj spid="_x0000_s81927" name="Equation" r:id="rId8" imgW="139680" imgH="164880" progId="Equation.DSMT4">
                <p:embed/>
              </p:oleObj>
            </a:graphicData>
          </a:graphic>
        </p:graphicFrame>
        <p:graphicFrame>
          <p:nvGraphicFramePr>
            <p:cNvPr id="128008" name="Object 10"/>
            <p:cNvGraphicFramePr>
              <a:graphicFrameLocks noChangeAspect="1"/>
            </p:cNvGraphicFramePr>
            <p:nvPr/>
          </p:nvGraphicFramePr>
          <p:xfrm>
            <a:off x="722313" y="1942186"/>
            <a:ext cx="823913" cy="549275"/>
          </p:xfrm>
          <a:graphic>
            <a:graphicData uri="http://schemas.openxmlformats.org/presentationml/2006/ole">
              <p:oleObj spid="_x0000_s81928" name="Equation" r:id="rId9" imgW="380880" imgH="253800" progId="Equation.DSMT4">
                <p:embed/>
              </p:oleObj>
            </a:graphicData>
          </a:graphic>
        </p:graphicFrame>
      </p:grpSp>
      <p:sp>
        <p:nvSpPr>
          <p:cNvPr id="128010" name="Line 11"/>
          <p:cNvSpPr>
            <a:spLocks noChangeShapeType="1"/>
          </p:cNvSpPr>
          <p:nvPr/>
        </p:nvSpPr>
        <p:spPr bwMode="auto">
          <a:xfrm flipV="1">
            <a:off x="6034088" y="2408911"/>
            <a:ext cx="0" cy="1606550"/>
          </a:xfrm>
          <a:prstGeom prst="line">
            <a:avLst/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011" name="Line 12"/>
          <p:cNvSpPr>
            <a:spLocks noChangeShapeType="1"/>
          </p:cNvSpPr>
          <p:nvPr/>
        </p:nvSpPr>
        <p:spPr bwMode="auto">
          <a:xfrm flipV="1">
            <a:off x="2676525" y="2408911"/>
            <a:ext cx="0" cy="1606550"/>
          </a:xfrm>
          <a:prstGeom prst="line">
            <a:avLst/>
          </a:prstGeom>
          <a:noFill/>
          <a:ln w="25400">
            <a:solidFill>
              <a:srgbClr val="808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462271" y="899835"/>
            <a:ext cx="8204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7D8E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0099FF"/>
                </a:solidFill>
              </a:rPr>
              <a:t>Phase information </a:t>
            </a:r>
            <a:r>
              <a:rPr lang="en-US" altLang="zh-CN" sz="2400" b="1" i="1" dirty="0" smtClean="0">
                <a:solidFill>
                  <a:srgbClr val="0099FF"/>
                </a:solidFill>
              </a:rPr>
              <a:t>available in SAD given </a:t>
            </a:r>
          </a:p>
          <a:p>
            <a:pPr algn="ctr"/>
            <a:r>
              <a:rPr lang="en-US" altLang="zh-CN" sz="2400" b="1" i="1" dirty="0" smtClean="0">
                <a:solidFill>
                  <a:srgbClr val="0099FF"/>
                </a:solidFill>
              </a:rPr>
              <a:t>the known heavy-atom substructure </a:t>
            </a:r>
            <a:endParaRPr lang="en-US" altLang="zh-CN" sz="2400" b="1" i="1" dirty="0">
              <a:solidFill>
                <a:srgbClr val="0099FF"/>
              </a:solidFill>
            </a:endParaRPr>
          </a:p>
        </p:txBody>
      </p:sp>
      <p:grpSp>
        <p:nvGrpSpPr>
          <p:cNvPr id="3" name="Group 41"/>
          <p:cNvGrpSpPr/>
          <p:nvPr/>
        </p:nvGrpSpPr>
        <p:grpSpPr>
          <a:xfrm>
            <a:off x="1682133" y="3055024"/>
            <a:ext cx="1397000" cy="2346325"/>
            <a:chOff x="1682133" y="3055024"/>
            <a:chExt cx="1397000" cy="2346325"/>
          </a:xfrm>
        </p:grpSpPr>
        <p:sp>
          <p:nvSpPr>
            <p:cNvPr id="128015" name="Line 20"/>
            <p:cNvSpPr>
              <a:spLocks noChangeShapeType="1"/>
            </p:cNvSpPr>
            <p:nvPr/>
          </p:nvSpPr>
          <p:spPr bwMode="auto">
            <a:xfrm flipV="1">
              <a:off x="2382529" y="3055024"/>
              <a:ext cx="0" cy="12461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40"/>
            <p:cNvGrpSpPr/>
            <p:nvPr/>
          </p:nvGrpSpPr>
          <p:grpSpPr>
            <a:xfrm>
              <a:off x="1682133" y="4340899"/>
              <a:ext cx="1397000" cy="1060450"/>
              <a:chOff x="1736725" y="4340899"/>
              <a:chExt cx="1397000" cy="1060450"/>
            </a:xfrm>
          </p:grpSpPr>
          <p:sp>
            <p:nvSpPr>
              <p:cNvPr id="128016" name="Text Box 21"/>
              <p:cNvSpPr txBox="1">
                <a:spLocks noChangeArrowheads="1"/>
              </p:cNvSpPr>
              <p:nvPr/>
            </p:nvSpPr>
            <p:spPr bwMode="auto">
              <a:xfrm>
                <a:off x="1766888" y="4340899"/>
                <a:ext cx="1284288" cy="379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2179" tIns="31090" rIns="62179" bIns="31090"/>
              <a:lstStyle/>
              <a:p>
                <a:pPr algn="ctr"/>
                <a:r>
                  <a:rPr lang="en-US" altLang="zh-CN" b="1" i="1" dirty="0">
                    <a:solidFill>
                      <a:srgbClr val="00CC00"/>
                    </a:solidFill>
                  </a:rPr>
                  <a:t>Peaked at</a:t>
                </a:r>
                <a:endParaRPr lang="en-US" altLang="zh-CN" dirty="0">
                  <a:solidFill>
                    <a:srgbClr val="00CC00"/>
                  </a:solidFill>
                </a:endParaRPr>
              </a:p>
            </p:txBody>
          </p:sp>
          <p:graphicFrame>
            <p:nvGraphicFramePr>
              <p:cNvPr id="128003" name="Object 22"/>
              <p:cNvGraphicFramePr>
                <a:graphicFrameLocks noChangeAspect="1"/>
              </p:cNvGraphicFramePr>
              <p:nvPr/>
            </p:nvGraphicFramePr>
            <p:xfrm>
              <a:off x="1736725" y="4612361"/>
              <a:ext cx="1397000" cy="788988"/>
            </p:xfrm>
            <a:graphic>
              <a:graphicData uri="http://schemas.openxmlformats.org/presentationml/2006/ole">
                <p:oleObj spid="_x0000_s81923" name="Equation" r:id="rId10" imgW="698400" imgH="393480" progId="Equation.DSMT4">
                  <p:embed/>
                </p:oleObj>
              </a:graphicData>
            </a:graphic>
          </p:graphicFrame>
        </p:grpSp>
      </p:grp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2049463" y="5386388"/>
          <a:ext cx="4505325" cy="912812"/>
        </p:xfrm>
        <a:graphic>
          <a:graphicData uri="http://schemas.openxmlformats.org/presentationml/2006/ole">
            <p:oleObj spid="_x0000_s81922" name="Equation" r:id="rId11" imgW="2260440" imgH="457200" progId="Equation.3">
              <p:embed/>
            </p:oleObj>
          </a:graphicData>
        </a:graphic>
      </p:graphicFrame>
      <p:grpSp>
        <p:nvGrpSpPr>
          <p:cNvPr id="5" name="Group 27"/>
          <p:cNvGrpSpPr/>
          <p:nvPr/>
        </p:nvGrpSpPr>
        <p:grpSpPr>
          <a:xfrm>
            <a:off x="2905593" y="2072329"/>
            <a:ext cx="410344" cy="410344"/>
            <a:chOff x="2843808" y="2010544"/>
            <a:chExt cx="410344" cy="410344"/>
          </a:xfrm>
        </p:grpSpPr>
        <p:sp>
          <p:nvSpPr>
            <p:cNvPr id="27" name="TextBox 26"/>
            <p:cNvSpPr txBox="1"/>
            <p:nvPr/>
          </p:nvSpPr>
          <p:spPr>
            <a:xfrm>
              <a:off x="2890942" y="20268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F5F5F"/>
                  </a:solidFill>
                </a:rPr>
                <a:t>1</a:t>
              </a:r>
              <a:endParaRPr lang="en-US" b="1" dirty="0">
                <a:solidFill>
                  <a:srgbClr val="5F5F5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843808" y="2010544"/>
              <a:ext cx="410344" cy="410344"/>
            </a:xfrm>
            <a:prstGeom prst="ellipse">
              <a:avLst/>
            </a:prstGeom>
            <a:noFill/>
            <a:ln w="25400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314793" y="2508935"/>
            <a:ext cx="3647608" cy="1314439"/>
            <a:chOff x="314793" y="2508935"/>
            <a:chExt cx="3647608" cy="1314439"/>
          </a:xfrm>
        </p:grpSpPr>
        <p:sp>
          <p:nvSpPr>
            <p:cNvPr id="128017" name="Text Box 23"/>
            <p:cNvSpPr txBox="1">
              <a:spLocks noChangeArrowheads="1"/>
            </p:cNvSpPr>
            <p:nvPr/>
          </p:nvSpPr>
          <p:spPr bwMode="auto">
            <a:xfrm>
              <a:off x="704850" y="2688311"/>
              <a:ext cx="1447800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sz="2000" b="1" i="1" dirty="0">
                  <a:solidFill>
                    <a:srgbClr val="00CC00"/>
                  </a:solidFill>
                </a:rPr>
                <a:t>Sim </a:t>
              </a:r>
            </a:p>
            <a:p>
              <a:pPr algn="ctr"/>
              <a:r>
                <a:rPr lang="en-US" altLang="zh-CN" sz="2000" i="1" dirty="0">
                  <a:solidFill>
                    <a:srgbClr val="00CC00"/>
                  </a:solidFill>
                </a:rPr>
                <a:t>distribution</a:t>
              </a:r>
              <a:endParaRPr lang="en-US" altLang="zh-CN" sz="2000" dirty="0">
                <a:solidFill>
                  <a:srgbClr val="00CC00"/>
                </a:solidFill>
              </a:endParaRPr>
            </a:p>
          </p:txBody>
        </p:sp>
        <p:pic>
          <p:nvPicPr>
            <p:cNvPr id="128018" name="Picture 24" descr="Variation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0169" y="3111690"/>
              <a:ext cx="3232232" cy="71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/>
            <p:nvPr/>
          </p:nvGrpSpPr>
          <p:grpSpPr>
            <a:xfrm>
              <a:off x="314793" y="2508935"/>
              <a:ext cx="410344" cy="410344"/>
              <a:chOff x="2843808" y="2010544"/>
              <a:chExt cx="410344" cy="41034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890942" y="202684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CC00"/>
                    </a:solidFill>
                  </a:rPr>
                  <a:t>2</a:t>
                </a:r>
                <a:endParaRPr lang="en-US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843808" y="2010544"/>
                <a:ext cx="410344" cy="41034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8" name="Group 38"/>
          <p:cNvGrpSpPr/>
          <p:nvPr/>
        </p:nvGrpSpPr>
        <p:grpSpPr>
          <a:xfrm>
            <a:off x="4622800" y="2244474"/>
            <a:ext cx="3725863" cy="3093575"/>
            <a:chOff x="4622800" y="2279199"/>
            <a:chExt cx="3725863" cy="3093575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622800" y="2443836"/>
              <a:ext cx="3725863" cy="2928938"/>
              <a:chOff x="3020" y="1852"/>
              <a:chExt cx="2347" cy="1840"/>
            </a:xfrm>
          </p:grpSpPr>
          <p:sp>
            <p:nvSpPr>
              <p:cNvPr id="128019" name="Line 15"/>
              <p:cNvSpPr>
                <a:spLocks noChangeShapeType="1"/>
              </p:cNvSpPr>
              <p:nvPr/>
            </p:nvSpPr>
            <p:spPr bwMode="auto">
              <a:xfrm flipV="1">
                <a:off x="4085" y="1852"/>
                <a:ext cx="0" cy="117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20" name="Text Box 16"/>
              <p:cNvSpPr txBox="1">
                <a:spLocks noChangeArrowheads="1"/>
              </p:cNvSpPr>
              <p:nvPr/>
            </p:nvSpPr>
            <p:spPr bwMode="auto">
              <a:xfrm>
                <a:off x="4455" y="1938"/>
                <a:ext cx="912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2179" tIns="31090" rIns="62179" bIns="31090"/>
              <a:lstStyle/>
              <a:p>
                <a:pPr algn="ctr"/>
                <a:r>
                  <a:rPr lang="en-US" altLang="zh-CN" sz="2000" b="1" i="1" dirty="0">
                    <a:solidFill>
                      <a:srgbClr val="FF0000"/>
                    </a:solidFill>
                  </a:rPr>
                  <a:t>Cochran</a:t>
                </a:r>
              </a:p>
              <a:p>
                <a:pPr algn="ctr"/>
                <a:r>
                  <a:rPr lang="en-US" altLang="zh-CN" sz="2000" i="1" dirty="0">
                    <a:solidFill>
                      <a:srgbClr val="FF0000"/>
                    </a:solidFill>
                  </a:rPr>
                  <a:t>distribution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021" name="Text Box 17"/>
              <p:cNvSpPr txBox="1">
                <a:spLocks noChangeArrowheads="1"/>
              </p:cNvSpPr>
              <p:nvPr/>
            </p:nvSpPr>
            <p:spPr bwMode="auto">
              <a:xfrm>
                <a:off x="3563" y="3042"/>
                <a:ext cx="1050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2179" tIns="31090" rIns="62179" bIns="31090"/>
              <a:lstStyle/>
              <a:p>
                <a:pPr algn="ctr"/>
                <a:r>
                  <a:rPr lang="en-US" altLang="zh-CN" b="1" i="1" dirty="0">
                    <a:solidFill>
                      <a:srgbClr val="FF0000"/>
                    </a:solidFill>
                  </a:rPr>
                  <a:t>Peaked at</a:t>
                </a:r>
              </a:p>
              <a:p>
                <a:pPr algn="ctr"/>
                <a:r>
                  <a:rPr lang="en-US" altLang="zh-CN" b="1" i="1" dirty="0">
                    <a:solidFill>
                      <a:srgbClr val="FF0000"/>
                    </a:solidFill>
                  </a:rPr>
                  <a:t>any where</a:t>
                </a:r>
              </a:p>
              <a:p>
                <a:pPr algn="ctr"/>
                <a:r>
                  <a:rPr lang="en-US" altLang="zh-CN" b="1" i="1" dirty="0">
                    <a:solidFill>
                      <a:srgbClr val="FF0000"/>
                    </a:solidFill>
                  </a:rPr>
                  <a:t>from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CN" b="1" i="1" dirty="0">
                    <a:solidFill>
                      <a:srgbClr val="FF0000"/>
                    </a:solidFill>
                  </a:rPr>
                  <a:t> to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2"/>
                    <a:cs typeface="Arial Unicode MS" pitchFamily="34" charset="-122"/>
                  </a:rPr>
                  <a:t>2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Symbol" pitchFamily="18" charset="2"/>
                  </a:rPr>
                  <a:t>p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28022" name="Picture 18" descr="Variation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20" y="2016"/>
                <a:ext cx="2169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37"/>
            <p:cNvGrpSpPr/>
            <p:nvPr/>
          </p:nvGrpSpPr>
          <p:grpSpPr>
            <a:xfrm>
              <a:off x="6745165" y="2279199"/>
              <a:ext cx="410344" cy="410344"/>
              <a:chOff x="358011" y="5049693"/>
              <a:chExt cx="410344" cy="410344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358011" y="5049693"/>
                <a:ext cx="410344" cy="41034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3105" y="505948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0" name="Rounded Rectangle 39"/>
          <p:cNvSpPr/>
          <p:nvPr/>
        </p:nvSpPr>
        <p:spPr bwMode="auto">
          <a:xfrm>
            <a:off x="436730" y="4421882"/>
            <a:ext cx="8256894" cy="2088108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9966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lang="en-US" sz="2800" b="1" i="1" dirty="0" smtClean="0">
                <a:solidFill>
                  <a:srgbClr val="B87B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Some SAD phasing processes (e.g. Hendrickson &amp; Teeter, Nature, 1981; Wang, Methods in Enzymology, 1985) make use of two of the three available distributions. We use all of them.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9307" y="281954"/>
            <a:ext cx="8598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Direct-method SAD phasing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4.30157E-6 L -0.55173 0.002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5066152" y="5941325"/>
            <a:ext cx="3867150" cy="754063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i="1" dirty="0">
                <a:solidFill>
                  <a:srgbClr val="0066FF"/>
                </a:solidFill>
              </a:rPr>
              <a:t>Acta Cryst. </a:t>
            </a:r>
            <a:r>
              <a:rPr lang="en-US" altLang="zh-CN" b="1" i="1" dirty="0" smtClean="0">
                <a:solidFill>
                  <a:srgbClr val="0066FF"/>
                </a:solidFill>
              </a:rPr>
              <a:t>A</a:t>
            </a:r>
            <a:r>
              <a:rPr lang="en-US" altLang="zh-CN" b="1" i="1" u="sng" dirty="0" smtClean="0">
                <a:solidFill>
                  <a:srgbClr val="0066FF"/>
                </a:solidFill>
              </a:rPr>
              <a:t>41</a:t>
            </a:r>
            <a:r>
              <a:rPr lang="en-US" altLang="zh-CN" b="1" i="1" dirty="0" smtClean="0">
                <a:solidFill>
                  <a:srgbClr val="0066FF"/>
                </a:solidFill>
              </a:rPr>
              <a:t>, 280-284 (1985)</a:t>
            </a:r>
            <a:endParaRPr lang="zh-CN" altLang="en-US" b="1" i="1" dirty="0">
              <a:solidFill>
                <a:srgbClr val="0066FF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96267" y="2358947"/>
          <a:ext cx="8963247" cy="2277838"/>
        </p:xfrm>
        <a:graphic>
          <a:graphicData uri="http://schemas.openxmlformats.org/presentationml/2006/ole">
            <p:oleObj spid="_x0000_s82946" name="Equation" r:id="rId3" imgW="3797280" imgH="965160" progId="Equation.DSMT4">
              <p:embed/>
            </p:oleObj>
          </a:graphicData>
        </a:graphic>
      </p:graphicFrame>
      <p:grpSp>
        <p:nvGrpSpPr>
          <p:cNvPr id="2" name="Group 31"/>
          <p:cNvGrpSpPr/>
          <p:nvPr/>
        </p:nvGrpSpPr>
        <p:grpSpPr>
          <a:xfrm>
            <a:off x="626962" y="3539107"/>
            <a:ext cx="6410445" cy="2639691"/>
            <a:chOff x="626962" y="4006769"/>
            <a:chExt cx="6410445" cy="2639691"/>
          </a:xfrm>
        </p:grpSpPr>
        <p:sp>
          <p:nvSpPr>
            <p:cNvPr id="6" name="Oval 5"/>
            <p:cNvSpPr/>
            <p:nvPr/>
          </p:nvSpPr>
          <p:spPr bwMode="auto">
            <a:xfrm>
              <a:off x="626962" y="4006769"/>
              <a:ext cx="6410445" cy="1062943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271769" y="5633560"/>
              <a:ext cx="3146377" cy="10129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sz="2000" b="1" i="1" dirty="0" smtClean="0">
                  <a:solidFill>
                    <a:srgbClr val="996600"/>
                  </a:solidFill>
                </a:rPr>
                <a:t>Cochran </a:t>
              </a:r>
              <a:r>
                <a:rPr lang="en-US" altLang="zh-CN" sz="2000" i="1" dirty="0" smtClean="0">
                  <a:solidFill>
                    <a:srgbClr val="996600"/>
                  </a:solidFill>
                </a:rPr>
                <a:t>distribution combined with </a:t>
              </a:r>
            </a:p>
            <a:p>
              <a:pPr algn="ctr"/>
              <a:r>
                <a:rPr lang="en-US" altLang="zh-CN" sz="2000" i="1" dirty="0" smtClean="0">
                  <a:solidFill>
                    <a:srgbClr val="996600"/>
                  </a:solidFill>
                </a:rPr>
                <a:t>bimodal </a:t>
              </a:r>
              <a:r>
                <a:rPr lang="en-US" altLang="zh-CN" sz="2000" b="1" i="1" dirty="0" smtClean="0">
                  <a:solidFill>
                    <a:srgbClr val="996600"/>
                  </a:solidFill>
                </a:rPr>
                <a:t>SAD</a:t>
              </a:r>
              <a:r>
                <a:rPr lang="en-US" altLang="zh-CN" sz="2000" i="1" dirty="0" smtClean="0">
                  <a:solidFill>
                    <a:srgbClr val="996600"/>
                  </a:solidFill>
                </a:rPr>
                <a:t> distribution</a:t>
              </a:r>
            </a:p>
            <a:p>
              <a:pPr algn="ctr"/>
              <a:endParaRPr lang="en-US" altLang="zh-CN" sz="2000" dirty="0">
                <a:solidFill>
                  <a:srgbClr val="9966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3828198" y="5081287"/>
              <a:ext cx="3987" cy="5638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3300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3" name="Group 30"/>
          <p:cNvGrpSpPr/>
          <p:nvPr/>
        </p:nvGrpSpPr>
        <p:grpSpPr>
          <a:xfrm>
            <a:off x="7083704" y="3664253"/>
            <a:ext cx="1473441" cy="2217095"/>
            <a:chOff x="7083704" y="4131915"/>
            <a:chExt cx="1473441" cy="2217095"/>
          </a:xfrm>
        </p:grpSpPr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7083704" y="5636525"/>
              <a:ext cx="1473441" cy="71248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sz="2000" b="1" i="1" dirty="0">
                  <a:solidFill>
                    <a:srgbClr val="996600"/>
                  </a:solidFill>
                </a:rPr>
                <a:t>Sim </a:t>
              </a:r>
            </a:p>
            <a:p>
              <a:pPr algn="ctr"/>
              <a:r>
                <a:rPr lang="en-US" altLang="zh-CN" sz="2000" i="1" dirty="0">
                  <a:solidFill>
                    <a:srgbClr val="996600"/>
                  </a:solidFill>
                </a:rPr>
                <a:t>distribution</a:t>
              </a:r>
              <a:endParaRPr lang="en-US" altLang="zh-CN" sz="2000" dirty="0">
                <a:solidFill>
                  <a:srgbClr val="9966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259255" y="4131915"/>
              <a:ext cx="1152445" cy="8124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7820184" y="4954137"/>
              <a:ext cx="0" cy="6960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3300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" name="Group 20"/>
          <p:cNvGrpSpPr/>
          <p:nvPr/>
        </p:nvGrpSpPr>
        <p:grpSpPr>
          <a:xfrm>
            <a:off x="4386806" y="1813924"/>
            <a:ext cx="3349402" cy="1514913"/>
            <a:chOff x="4375231" y="2281586"/>
            <a:chExt cx="3349402" cy="1514913"/>
          </a:xfrm>
        </p:grpSpPr>
        <p:sp>
          <p:nvSpPr>
            <p:cNvPr id="5" name="Oval 4"/>
            <p:cNvSpPr/>
            <p:nvPr/>
          </p:nvSpPr>
          <p:spPr bwMode="auto">
            <a:xfrm>
              <a:off x="4375231" y="2974697"/>
              <a:ext cx="798652" cy="82180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596489" y="2281586"/>
              <a:ext cx="2128144" cy="71913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en-US" altLang="zh-CN" sz="2000" i="1" dirty="0">
                  <a:solidFill>
                    <a:srgbClr val="996600"/>
                  </a:solidFill>
                </a:rPr>
                <a:t>Bimodal </a:t>
              </a:r>
              <a:endParaRPr lang="en-US" altLang="zh-CN" sz="2000" i="1" dirty="0" smtClean="0">
                <a:solidFill>
                  <a:srgbClr val="996600"/>
                </a:solidFill>
              </a:endParaRPr>
            </a:p>
            <a:p>
              <a:pPr algn="ctr"/>
              <a:r>
                <a:rPr lang="en-US" altLang="zh-CN" sz="2000" b="1" i="1" dirty="0" smtClean="0">
                  <a:solidFill>
                    <a:srgbClr val="996600"/>
                  </a:solidFill>
                </a:rPr>
                <a:t>SAD </a:t>
              </a:r>
              <a:r>
                <a:rPr lang="en-US" altLang="zh-CN" sz="2000" i="1" dirty="0" smtClean="0">
                  <a:solidFill>
                    <a:srgbClr val="996600"/>
                  </a:solidFill>
                </a:rPr>
                <a:t>distribution</a:t>
              </a:r>
              <a:endParaRPr lang="en-US" altLang="zh-CN" sz="2000" dirty="0">
                <a:solidFill>
                  <a:srgbClr val="9966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5145206" y="2997848"/>
              <a:ext cx="456942" cy="2503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63300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</p:cxn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062675" y="1010985"/>
          <a:ext cx="3011488" cy="762000"/>
        </p:xfrm>
        <a:graphic>
          <a:graphicData uri="http://schemas.openxmlformats.org/presentationml/2006/ole">
            <p:oleObj spid="_x0000_s82947" name="Equation" r:id="rId4" imgW="1002960" imgH="253800" progId="Equation.DSMT4">
              <p:embed/>
            </p:oleObj>
          </a:graphicData>
        </a:graphic>
      </p:graphicFrame>
      <p:grpSp>
        <p:nvGrpSpPr>
          <p:cNvPr id="12" name="Group 36"/>
          <p:cNvGrpSpPr/>
          <p:nvPr/>
        </p:nvGrpSpPr>
        <p:grpSpPr>
          <a:xfrm>
            <a:off x="832513" y="1103594"/>
            <a:ext cx="4299046" cy="1608672"/>
            <a:chOff x="818865" y="1557608"/>
            <a:chExt cx="4299046" cy="1608672"/>
          </a:xfrm>
        </p:grpSpPr>
        <p:sp>
          <p:nvSpPr>
            <p:cNvPr id="33" name="Oval 32"/>
            <p:cNvSpPr/>
            <p:nvPr/>
          </p:nvSpPr>
          <p:spPr bwMode="auto">
            <a:xfrm>
              <a:off x="4612944" y="1557608"/>
              <a:ext cx="504967" cy="50320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818865" y="1869743"/>
              <a:ext cx="3807727" cy="12965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19" name="Rectangle 18"/>
          <p:cNvSpPr/>
          <p:nvPr/>
        </p:nvSpPr>
        <p:spPr>
          <a:xfrm>
            <a:off x="1746994" y="281216"/>
            <a:ext cx="5626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Direct-method SAD phasing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010"/>
            <a:ext cx="9143999" cy="6863379"/>
            <a:chOff x="0" y="-2689"/>
            <a:chExt cx="9143999" cy="6863379"/>
          </a:xfrm>
        </p:grpSpPr>
        <p:pic>
          <p:nvPicPr>
            <p:cNvPr id="2" name="Picture 1" descr="Fig.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689"/>
              <a:ext cx="9143999" cy="686337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185057" y="1001486"/>
              <a:ext cx="2895600" cy="6204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7713" y="925261"/>
              <a:ext cx="30262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</a:rPr>
                <a:t>SAD phasing/</a:t>
              </a:r>
            </a:p>
            <a:p>
              <a:r>
                <a:rPr lang="en-US" sz="3200" b="1" i="1" dirty="0">
                  <a:solidFill>
                    <a:srgbClr val="FF0000"/>
                  </a:solidFill>
                </a:rPr>
                <a:t>iteration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1007</Words>
  <Application>Microsoft Office PowerPoint</Application>
  <PresentationFormat>On-screen Show (4:3)</PresentationFormat>
  <Paragraphs>176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3_Default Design</vt:lpstr>
      <vt:lpstr>1_Default Design</vt:lpstr>
      <vt:lpstr>1_Office Theme</vt:lpstr>
      <vt:lpstr>2_Office Theme</vt:lpstr>
      <vt:lpstr>3_Office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范海福</dc:creator>
  <cp:lastModifiedBy>范海福</cp:lastModifiedBy>
  <cp:revision>77</cp:revision>
  <dcterms:created xsi:type="dcterms:W3CDTF">2012-08-16T03:42:44Z</dcterms:created>
  <dcterms:modified xsi:type="dcterms:W3CDTF">2012-08-20T05:35:57Z</dcterms:modified>
</cp:coreProperties>
</file>